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848" r:id="rId2"/>
  </p:sldMasterIdLst>
  <p:notesMasterIdLst>
    <p:notesMasterId r:id="rId57"/>
  </p:notesMasterIdLst>
  <p:handoutMasterIdLst>
    <p:handoutMasterId r:id="rId58"/>
  </p:handoutMasterIdLst>
  <p:sldIdLst>
    <p:sldId id="3072" r:id="rId3"/>
    <p:sldId id="273" r:id="rId4"/>
    <p:sldId id="3185" r:id="rId5"/>
    <p:sldId id="279" r:id="rId6"/>
    <p:sldId id="3172" r:id="rId7"/>
    <p:sldId id="3107" r:id="rId8"/>
    <p:sldId id="481" r:id="rId9"/>
    <p:sldId id="262" r:id="rId10"/>
    <p:sldId id="404" r:id="rId11"/>
    <p:sldId id="485" r:id="rId12"/>
    <p:sldId id="406" r:id="rId13"/>
    <p:sldId id="407" r:id="rId14"/>
    <p:sldId id="467" r:id="rId15"/>
    <p:sldId id="478" r:id="rId16"/>
    <p:sldId id="411" r:id="rId17"/>
    <p:sldId id="395" r:id="rId18"/>
    <p:sldId id="523" r:id="rId19"/>
    <p:sldId id="397" r:id="rId20"/>
    <p:sldId id="398" r:id="rId21"/>
    <p:sldId id="399" r:id="rId22"/>
    <p:sldId id="396" r:id="rId23"/>
    <p:sldId id="486" r:id="rId24"/>
    <p:sldId id="261" r:id="rId25"/>
    <p:sldId id="487" r:id="rId26"/>
    <p:sldId id="488" r:id="rId27"/>
    <p:sldId id="489" r:id="rId28"/>
    <p:sldId id="490" r:id="rId29"/>
    <p:sldId id="491" r:id="rId30"/>
    <p:sldId id="492" r:id="rId31"/>
    <p:sldId id="520" r:id="rId32"/>
    <p:sldId id="493" r:id="rId33"/>
    <p:sldId id="519" r:id="rId34"/>
    <p:sldId id="500" r:id="rId35"/>
    <p:sldId id="503" r:id="rId36"/>
    <p:sldId id="501" r:id="rId37"/>
    <p:sldId id="502" r:id="rId38"/>
    <p:sldId id="504" r:id="rId39"/>
    <p:sldId id="505" r:id="rId40"/>
    <p:sldId id="506" r:id="rId41"/>
    <p:sldId id="507" r:id="rId42"/>
    <p:sldId id="508" r:id="rId43"/>
    <p:sldId id="509" r:id="rId44"/>
    <p:sldId id="510" r:id="rId45"/>
    <p:sldId id="511" r:id="rId46"/>
    <p:sldId id="512" r:id="rId47"/>
    <p:sldId id="483" r:id="rId48"/>
    <p:sldId id="495" r:id="rId49"/>
    <p:sldId id="496" r:id="rId50"/>
    <p:sldId id="497" r:id="rId51"/>
    <p:sldId id="498" r:id="rId52"/>
    <p:sldId id="499" r:id="rId53"/>
    <p:sldId id="521" r:id="rId54"/>
    <p:sldId id="3187" r:id="rId55"/>
    <p:sldId id="480" r:id="rId56"/>
  </p:sldIdLst>
  <p:sldSz cx="12858750" cy="7232650"/>
  <p:notesSz cx="6797675" cy="99266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568BF3A-4186-49D6-B0A1-E273C90EAB63}">
          <p14:sldIdLst>
            <p14:sldId id="3072"/>
            <p14:sldId id="273"/>
            <p14:sldId id="3185"/>
            <p14:sldId id="279"/>
            <p14:sldId id="3172"/>
            <p14:sldId id="3107"/>
          </p14:sldIdLst>
        </p14:section>
        <p14:section name="Раздел без заголовка" id="{6362C48E-FC3A-483B-97A0-09BE2DB92ECA}">
          <p14:sldIdLst>
            <p14:sldId id="481"/>
            <p14:sldId id="262"/>
            <p14:sldId id="404"/>
            <p14:sldId id="485"/>
            <p14:sldId id="406"/>
            <p14:sldId id="407"/>
            <p14:sldId id="467"/>
            <p14:sldId id="478"/>
            <p14:sldId id="411"/>
            <p14:sldId id="395"/>
            <p14:sldId id="523"/>
            <p14:sldId id="397"/>
            <p14:sldId id="398"/>
            <p14:sldId id="399"/>
            <p14:sldId id="396"/>
            <p14:sldId id="486"/>
            <p14:sldId id="261"/>
            <p14:sldId id="487"/>
            <p14:sldId id="488"/>
            <p14:sldId id="489"/>
            <p14:sldId id="490"/>
            <p14:sldId id="491"/>
            <p14:sldId id="492"/>
            <p14:sldId id="520"/>
            <p14:sldId id="493"/>
            <p14:sldId id="519"/>
            <p14:sldId id="500"/>
            <p14:sldId id="503"/>
            <p14:sldId id="501"/>
            <p14:sldId id="502"/>
            <p14:sldId id="504"/>
            <p14:sldId id="505"/>
            <p14:sldId id="506"/>
            <p14:sldId id="507"/>
            <p14:sldId id="508"/>
            <p14:sldId id="509"/>
            <p14:sldId id="510"/>
            <p14:sldId id="511"/>
            <p14:sldId id="512"/>
            <p14:sldId id="483"/>
            <p14:sldId id="495"/>
            <p14:sldId id="496"/>
            <p14:sldId id="497"/>
            <p14:sldId id="498"/>
            <p14:sldId id="499"/>
            <p14:sldId id="521"/>
            <p14:sldId id="3187"/>
            <p14:sldId id="4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28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588">
          <p15:clr>
            <a:srgbClr val="A4A3A4"/>
          </p15:clr>
        </p15:guide>
        <p15:guide id="6" pos="376">
          <p15:clr>
            <a:srgbClr val="A4A3A4"/>
          </p15:clr>
        </p15:guide>
        <p15:guide id="7" pos="13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BF09"/>
    <a:srgbClr val="008000"/>
    <a:srgbClr val="00CC99"/>
    <a:srgbClr val="1CB7F1"/>
    <a:srgbClr val="0170C1"/>
    <a:srgbClr val="006AB6"/>
    <a:srgbClr val="8ED7F1"/>
    <a:srgbClr val="D52C0A"/>
    <a:srgbClr val="535353"/>
    <a:srgbClr val="30B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75" autoAdjust="0"/>
    <p:restoredTop sz="92986" autoAdjust="0"/>
  </p:normalViewPr>
  <p:slideViewPr>
    <p:cSldViewPr>
      <p:cViewPr varScale="1">
        <p:scale>
          <a:sx n="78" d="100"/>
          <a:sy n="78" d="100"/>
        </p:scale>
        <p:origin x="174" y="870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Основные вопросы по консультациям</a:t>
            </a:r>
          </a:p>
        </c:rich>
      </c:tx>
      <c:layout>
        <c:manualLayout>
          <c:xMode val="edge"/>
          <c:yMode val="edge"/>
          <c:x val="0.14521736973629826"/>
          <c:y val="2.04681677014462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85E5-4431-AF7C-56AE243C075A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85E5-4431-AF7C-56AE243C075A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85E5-4431-AF7C-56AE243C075A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85E5-4431-AF7C-56AE243C075A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85E5-4431-AF7C-56AE243C075A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85E5-4431-AF7C-56AE243C075A}"/>
              </c:ext>
            </c:extLst>
          </c:dPt>
          <c:dLbls>
            <c:dLbl>
              <c:idx val="5"/>
              <c:tx>
                <c:rich>
                  <a:bodyPr/>
                  <a:lstStyle/>
                  <a:p>
                    <a:fld id="{23ED6AC4-01AA-4580-BB5B-7CF1E8EBF1D3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3C1B0501-F88A-4EB1-89AB-0C6B2D4F11AD}" type="PERCENTAGE">
                      <a:rPr lang="ru-RU" baseline="0" smtClean="0"/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85E5-4431-AF7C-56AE243C07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господдержка - 33,20%</c:v>
                </c:pt>
                <c:pt idx="1">
                  <c:v>бухучет - 30,70%</c:v>
                </c:pt>
                <c:pt idx="2">
                  <c:v>вопросы по регистрации - 11,80%</c:v>
                </c:pt>
                <c:pt idx="3">
                  <c:v>трудовые отношения -7,90%</c:v>
                </c:pt>
                <c:pt idx="4">
                  <c:v>технологические вопросы - 4,70%</c:v>
                </c:pt>
                <c:pt idx="5">
                  <c:v>иные - 11,70%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0.33200000000000002</c:v>
                </c:pt>
                <c:pt idx="1">
                  <c:v>0.307</c:v>
                </c:pt>
                <c:pt idx="2">
                  <c:v>0.11799999999999999</c:v>
                </c:pt>
                <c:pt idx="3">
                  <c:v>7.9000000000000001E-2</c:v>
                </c:pt>
                <c:pt idx="4">
                  <c:v>4.7E-2</c:v>
                </c:pt>
                <c:pt idx="5">
                  <c:v>0.11700000000000001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5B-4CB5-A2A1-450EDD47B508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1E7B5A-2C68-41CC-BCBA-55D820097E25}" type="doc">
      <dgm:prSet loTypeId="urn:microsoft.com/office/officeart/2005/8/layout/hProcess7" loCatId="list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2C140DBC-B983-4C36-83E4-9202F2FF106F}">
      <dgm:prSet phldrT="[Текст]"/>
      <dgm:spPr>
        <a:solidFill>
          <a:srgbClr val="265C4E"/>
        </a:solidFill>
      </dgm:spPr>
      <dgm:t>
        <a:bodyPr/>
        <a:lstStyle/>
        <a:p>
          <a:r>
            <a:rPr lang="ru-RU" dirty="0"/>
            <a:t>ГРАНТЫ</a:t>
          </a:r>
        </a:p>
      </dgm:t>
    </dgm:pt>
    <dgm:pt modelId="{E2A754B7-8705-4C77-96FC-F2C324B93064}" type="parTrans" cxnId="{F239FBA9-B644-43B8-8B1E-62505B64701B}">
      <dgm:prSet/>
      <dgm:spPr/>
      <dgm:t>
        <a:bodyPr/>
        <a:lstStyle/>
        <a:p>
          <a:endParaRPr lang="ru-RU"/>
        </a:p>
      </dgm:t>
    </dgm:pt>
    <dgm:pt modelId="{8C501A93-1CB4-404A-95ED-600346073225}" type="sibTrans" cxnId="{F239FBA9-B644-43B8-8B1E-62505B64701B}">
      <dgm:prSet/>
      <dgm:spPr/>
      <dgm:t>
        <a:bodyPr/>
        <a:lstStyle/>
        <a:p>
          <a:endParaRPr lang="ru-RU"/>
        </a:p>
      </dgm:t>
    </dgm:pt>
    <dgm:pt modelId="{1424A3B5-E839-4EE8-AF9C-40DEAEA8DB57}">
      <dgm:prSet phldrT="[Текст]" custT="1"/>
      <dgm:spPr/>
      <dgm:t>
        <a:bodyPr/>
        <a:lstStyle/>
        <a:p>
          <a:pPr algn="r"/>
          <a:r>
            <a:rPr lang="ru-RU" sz="3600" dirty="0"/>
            <a:t>Семейная ферма</a:t>
          </a:r>
        </a:p>
        <a:p>
          <a:pPr algn="r"/>
          <a:endParaRPr lang="ru-RU" sz="3600" dirty="0"/>
        </a:p>
      </dgm:t>
    </dgm:pt>
    <dgm:pt modelId="{4964A254-0689-4A6D-9539-EFC9B8C63EAF}" type="parTrans" cxnId="{0A603E31-2F4F-457E-AF57-6505C554D7CF}">
      <dgm:prSet/>
      <dgm:spPr/>
      <dgm:t>
        <a:bodyPr/>
        <a:lstStyle/>
        <a:p>
          <a:endParaRPr lang="ru-RU"/>
        </a:p>
      </dgm:t>
    </dgm:pt>
    <dgm:pt modelId="{4514B473-5BE3-460C-B93F-109C870E1ECA}" type="sibTrans" cxnId="{0A603E31-2F4F-457E-AF57-6505C554D7CF}">
      <dgm:prSet/>
      <dgm:spPr/>
      <dgm:t>
        <a:bodyPr/>
        <a:lstStyle/>
        <a:p>
          <a:endParaRPr lang="ru-RU"/>
        </a:p>
      </dgm:t>
    </dgm:pt>
    <dgm:pt modelId="{5C526291-2070-44F9-9CCC-1DC767A8A847}">
      <dgm:prSet phldrT="[Текст]"/>
      <dgm:spPr>
        <a:solidFill>
          <a:srgbClr val="3B9272"/>
        </a:solidFill>
      </dgm:spPr>
      <dgm:t>
        <a:bodyPr/>
        <a:lstStyle/>
        <a:p>
          <a:r>
            <a:rPr lang="ru-RU" dirty="0"/>
            <a:t>СУБСИДИИ</a:t>
          </a:r>
        </a:p>
      </dgm:t>
    </dgm:pt>
    <dgm:pt modelId="{04F7B758-A47D-40AE-9187-3D0E04381AE4}" type="parTrans" cxnId="{F08535D9-DE1D-4042-96D3-A4B81C47043C}">
      <dgm:prSet/>
      <dgm:spPr/>
      <dgm:t>
        <a:bodyPr/>
        <a:lstStyle/>
        <a:p>
          <a:endParaRPr lang="ru-RU"/>
        </a:p>
      </dgm:t>
    </dgm:pt>
    <dgm:pt modelId="{E3B06BAF-1505-4876-ACF9-C65000ACE598}" type="sibTrans" cxnId="{F08535D9-DE1D-4042-96D3-A4B81C47043C}">
      <dgm:prSet/>
      <dgm:spPr/>
      <dgm:t>
        <a:bodyPr/>
        <a:lstStyle/>
        <a:p>
          <a:endParaRPr lang="ru-RU"/>
        </a:p>
      </dgm:t>
    </dgm:pt>
    <dgm:pt modelId="{613BCF72-636F-4A4F-8563-9F8EE18B9DFD}">
      <dgm:prSet phldrT="[Текст]" custT="1"/>
      <dgm:spPr/>
      <dgm:t>
        <a:bodyPr/>
        <a:lstStyle/>
        <a:p>
          <a:pPr algn="r">
            <a:lnSpc>
              <a:spcPct val="90000"/>
            </a:lnSpc>
          </a:pPr>
          <a:r>
            <a:rPr lang="ru-RU" sz="3600" dirty="0"/>
            <a:t>на финансовое обеспечение</a:t>
          </a:r>
        </a:p>
        <a:p>
          <a:pPr algn="r">
            <a:lnSpc>
              <a:spcPct val="90000"/>
            </a:lnSpc>
          </a:pPr>
          <a:endParaRPr lang="ru-RU" sz="3600" dirty="0"/>
        </a:p>
      </dgm:t>
    </dgm:pt>
    <dgm:pt modelId="{6947B7DA-49DB-4245-B660-BEEA81675F85}" type="parTrans" cxnId="{6F4AF03D-ECD6-4EC6-B8FA-7ED10C2728B3}">
      <dgm:prSet/>
      <dgm:spPr/>
      <dgm:t>
        <a:bodyPr/>
        <a:lstStyle/>
        <a:p>
          <a:endParaRPr lang="ru-RU"/>
        </a:p>
      </dgm:t>
    </dgm:pt>
    <dgm:pt modelId="{2ED7272C-D81E-4A61-AE0B-457DB821275F}" type="sibTrans" cxnId="{6F4AF03D-ECD6-4EC6-B8FA-7ED10C2728B3}">
      <dgm:prSet/>
      <dgm:spPr/>
      <dgm:t>
        <a:bodyPr/>
        <a:lstStyle/>
        <a:p>
          <a:endParaRPr lang="ru-RU"/>
        </a:p>
      </dgm:t>
    </dgm:pt>
    <dgm:pt modelId="{B452CC8A-2F4B-45D1-9E69-8A0728B5AFE2}">
      <dgm:prSet phldrT="[Текст]" custT="1"/>
      <dgm:spPr/>
      <dgm:t>
        <a:bodyPr/>
        <a:lstStyle/>
        <a:p>
          <a:pPr algn="r">
            <a:lnSpc>
              <a:spcPts val="2100"/>
            </a:lnSpc>
          </a:pPr>
          <a:r>
            <a:rPr lang="ru-RU" sz="3600" dirty="0"/>
            <a:t>на возмещение </a:t>
          </a:r>
        </a:p>
        <a:p>
          <a:pPr algn="r">
            <a:lnSpc>
              <a:spcPts val="2100"/>
            </a:lnSpc>
          </a:pPr>
          <a:r>
            <a:rPr lang="ru-RU" sz="3600" dirty="0"/>
            <a:t>затрат</a:t>
          </a:r>
        </a:p>
      </dgm:t>
    </dgm:pt>
    <dgm:pt modelId="{E5E90070-CE3E-45F5-B767-27D01CBF6EE8}" type="parTrans" cxnId="{6D8FA9A9-5D6B-4C85-A746-B9CABAD59D73}">
      <dgm:prSet/>
      <dgm:spPr/>
      <dgm:t>
        <a:bodyPr/>
        <a:lstStyle/>
        <a:p>
          <a:endParaRPr lang="ru-RU"/>
        </a:p>
      </dgm:t>
    </dgm:pt>
    <dgm:pt modelId="{4C00CFD7-BBCE-460C-B2AE-07F8F1A82FEF}" type="sibTrans" cxnId="{6D8FA9A9-5D6B-4C85-A746-B9CABAD59D73}">
      <dgm:prSet/>
      <dgm:spPr/>
      <dgm:t>
        <a:bodyPr/>
        <a:lstStyle/>
        <a:p>
          <a:endParaRPr lang="ru-RU"/>
        </a:p>
      </dgm:t>
    </dgm:pt>
    <dgm:pt modelId="{34ED37A7-B3F5-46B2-9B93-9588FD962573}">
      <dgm:prSet custT="1"/>
      <dgm:spPr/>
      <dgm:t>
        <a:bodyPr/>
        <a:lstStyle/>
        <a:p>
          <a:pPr algn="r"/>
          <a:r>
            <a:rPr lang="ru-RU" sz="3600" dirty="0"/>
            <a:t>МТБ СПоК</a:t>
          </a:r>
        </a:p>
        <a:p>
          <a:pPr algn="r"/>
          <a:endParaRPr lang="ru-RU" sz="3600" dirty="0"/>
        </a:p>
      </dgm:t>
    </dgm:pt>
    <dgm:pt modelId="{03A4A2AC-A64C-4165-B616-B43593D0FC11}" type="parTrans" cxnId="{4BA05C42-438F-4AA9-B6FB-3C7BF97CD69E}">
      <dgm:prSet/>
      <dgm:spPr/>
      <dgm:t>
        <a:bodyPr/>
        <a:lstStyle/>
        <a:p>
          <a:endParaRPr lang="ru-RU"/>
        </a:p>
      </dgm:t>
    </dgm:pt>
    <dgm:pt modelId="{60671275-E646-4E44-BF25-830B14AB99A0}" type="sibTrans" cxnId="{4BA05C42-438F-4AA9-B6FB-3C7BF97CD69E}">
      <dgm:prSet/>
      <dgm:spPr/>
      <dgm:t>
        <a:bodyPr/>
        <a:lstStyle/>
        <a:p>
          <a:endParaRPr lang="ru-RU"/>
        </a:p>
      </dgm:t>
    </dgm:pt>
    <dgm:pt modelId="{6544AFDB-C4E3-46A7-9A46-008EC92F236F}">
      <dgm:prSet custT="1"/>
      <dgm:spPr/>
      <dgm:t>
        <a:bodyPr/>
        <a:lstStyle/>
        <a:p>
          <a:pPr algn="r"/>
          <a:r>
            <a:rPr lang="ru-RU" sz="3600" dirty="0"/>
            <a:t>Агростартап</a:t>
          </a:r>
        </a:p>
      </dgm:t>
    </dgm:pt>
    <dgm:pt modelId="{420CC7B3-011F-421A-9DCB-E0585876D876}" type="parTrans" cxnId="{AF939EAB-BAA1-4DE4-A4E2-07CA4C551460}">
      <dgm:prSet/>
      <dgm:spPr/>
      <dgm:t>
        <a:bodyPr/>
        <a:lstStyle/>
        <a:p>
          <a:endParaRPr lang="ru-RU"/>
        </a:p>
      </dgm:t>
    </dgm:pt>
    <dgm:pt modelId="{2305D711-1A7D-40C8-BFFE-3E32FA0A7BC6}" type="sibTrans" cxnId="{AF939EAB-BAA1-4DE4-A4E2-07CA4C551460}">
      <dgm:prSet/>
      <dgm:spPr/>
      <dgm:t>
        <a:bodyPr/>
        <a:lstStyle/>
        <a:p>
          <a:endParaRPr lang="ru-RU"/>
        </a:p>
      </dgm:t>
    </dgm:pt>
    <dgm:pt modelId="{505EEF70-4731-428F-AC71-613713E1460B}" type="pres">
      <dgm:prSet presAssocID="{AD1E7B5A-2C68-41CC-BCBA-55D820097E25}" presName="Name0" presStyleCnt="0">
        <dgm:presLayoutVars>
          <dgm:dir/>
          <dgm:animLvl val="lvl"/>
          <dgm:resizeHandles val="exact"/>
        </dgm:presLayoutVars>
      </dgm:prSet>
      <dgm:spPr/>
    </dgm:pt>
    <dgm:pt modelId="{161EF92C-22AA-4D73-B5AB-85A8988C98A0}" type="pres">
      <dgm:prSet presAssocID="{2C140DBC-B983-4C36-83E4-9202F2FF106F}" presName="compositeNode" presStyleCnt="0">
        <dgm:presLayoutVars>
          <dgm:bulletEnabled val="1"/>
        </dgm:presLayoutVars>
      </dgm:prSet>
      <dgm:spPr/>
    </dgm:pt>
    <dgm:pt modelId="{0A389A47-9619-4482-AAF2-F525DEC796E6}" type="pres">
      <dgm:prSet presAssocID="{2C140DBC-B983-4C36-83E4-9202F2FF106F}" presName="bgRect" presStyleLbl="node1" presStyleIdx="0" presStyleCnt="2"/>
      <dgm:spPr/>
    </dgm:pt>
    <dgm:pt modelId="{2879D6EC-3867-4CED-A58A-3DDC5AEEBACF}" type="pres">
      <dgm:prSet presAssocID="{2C140DBC-B983-4C36-83E4-9202F2FF106F}" presName="parentNode" presStyleLbl="node1" presStyleIdx="0" presStyleCnt="2">
        <dgm:presLayoutVars>
          <dgm:chMax val="0"/>
          <dgm:bulletEnabled val="1"/>
        </dgm:presLayoutVars>
      </dgm:prSet>
      <dgm:spPr/>
    </dgm:pt>
    <dgm:pt modelId="{F19AAFA1-7414-4AB0-85B8-975E50436A84}" type="pres">
      <dgm:prSet presAssocID="{2C140DBC-B983-4C36-83E4-9202F2FF106F}" presName="childNode" presStyleLbl="node1" presStyleIdx="0" presStyleCnt="2">
        <dgm:presLayoutVars>
          <dgm:bulletEnabled val="1"/>
        </dgm:presLayoutVars>
      </dgm:prSet>
      <dgm:spPr/>
    </dgm:pt>
    <dgm:pt modelId="{1710F483-9D2B-48C5-8F50-3FA83E66CF25}" type="pres">
      <dgm:prSet presAssocID="{8C501A93-1CB4-404A-95ED-600346073225}" presName="hSp" presStyleCnt="0"/>
      <dgm:spPr/>
    </dgm:pt>
    <dgm:pt modelId="{B3B2C982-914A-4220-BCA2-A873AEC6274E}" type="pres">
      <dgm:prSet presAssocID="{8C501A93-1CB4-404A-95ED-600346073225}" presName="vProcSp" presStyleCnt="0"/>
      <dgm:spPr/>
    </dgm:pt>
    <dgm:pt modelId="{84D49B7A-00E5-465F-A3EE-31DB91D17541}" type="pres">
      <dgm:prSet presAssocID="{8C501A93-1CB4-404A-95ED-600346073225}" presName="vSp1" presStyleCnt="0"/>
      <dgm:spPr/>
    </dgm:pt>
    <dgm:pt modelId="{F806A1B9-2F8B-4523-BCED-DFBD3B2CEE54}" type="pres">
      <dgm:prSet presAssocID="{8C501A93-1CB4-404A-95ED-600346073225}" presName="simulatedConn" presStyleLbl="solidFgAcc1" presStyleIdx="0" presStyleCnt="1"/>
      <dgm:spPr/>
    </dgm:pt>
    <dgm:pt modelId="{6B6AD1F3-AC3A-419B-8DA3-732E68CE4D88}" type="pres">
      <dgm:prSet presAssocID="{8C501A93-1CB4-404A-95ED-600346073225}" presName="vSp2" presStyleCnt="0"/>
      <dgm:spPr/>
    </dgm:pt>
    <dgm:pt modelId="{3F0B19C9-33F3-4D73-88D1-C36735F42AEF}" type="pres">
      <dgm:prSet presAssocID="{8C501A93-1CB4-404A-95ED-600346073225}" presName="sibTrans" presStyleCnt="0"/>
      <dgm:spPr/>
    </dgm:pt>
    <dgm:pt modelId="{832C71CA-86DC-4CF6-B1A2-46FAAB612701}" type="pres">
      <dgm:prSet presAssocID="{5C526291-2070-44F9-9CCC-1DC767A8A847}" presName="compositeNode" presStyleCnt="0">
        <dgm:presLayoutVars>
          <dgm:bulletEnabled val="1"/>
        </dgm:presLayoutVars>
      </dgm:prSet>
      <dgm:spPr/>
    </dgm:pt>
    <dgm:pt modelId="{B748BA50-32AE-4018-AA58-BB9AE65F357C}" type="pres">
      <dgm:prSet presAssocID="{5C526291-2070-44F9-9CCC-1DC767A8A847}" presName="bgRect" presStyleLbl="node1" presStyleIdx="1" presStyleCnt="2"/>
      <dgm:spPr/>
    </dgm:pt>
    <dgm:pt modelId="{261EAFAC-D39D-4F5A-A0EE-E582F001F607}" type="pres">
      <dgm:prSet presAssocID="{5C526291-2070-44F9-9CCC-1DC767A8A847}" presName="parentNode" presStyleLbl="node1" presStyleIdx="1" presStyleCnt="2">
        <dgm:presLayoutVars>
          <dgm:chMax val="0"/>
          <dgm:bulletEnabled val="1"/>
        </dgm:presLayoutVars>
      </dgm:prSet>
      <dgm:spPr/>
    </dgm:pt>
    <dgm:pt modelId="{85657C5E-26C4-4CE0-BAA0-CAC162DF31B3}" type="pres">
      <dgm:prSet presAssocID="{5C526291-2070-44F9-9CCC-1DC767A8A847}" presName="childNode" presStyleLbl="node1" presStyleIdx="1" presStyleCnt="2">
        <dgm:presLayoutVars>
          <dgm:bulletEnabled val="1"/>
        </dgm:presLayoutVars>
      </dgm:prSet>
      <dgm:spPr/>
    </dgm:pt>
  </dgm:ptLst>
  <dgm:cxnLst>
    <dgm:cxn modelId="{0A603E31-2F4F-457E-AF57-6505C554D7CF}" srcId="{2C140DBC-B983-4C36-83E4-9202F2FF106F}" destId="{1424A3B5-E839-4EE8-AF9C-40DEAEA8DB57}" srcOrd="0" destOrd="0" parTransId="{4964A254-0689-4A6D-9539-EFC9B8C63EAF}" sibTransId="{4514B473-5BE3-460C-B93F-109C870E1ECA}"/>
    <dgm:cxn modelId="{6F4AF03D-ECD6-4EC6-B8FA-7ED10C2728B3}" srcId="{5C526291-2070-44F9-9CCC-1DC767A8A847}" destId="{613BCF72-636F-4A4F-8563-9F8EE18B9DFD}" srcOrd="0" destOrd="0" parTransId="{6947B7DA-49DB-4245-B660-BEEA81675F85}" sibTransId="{2ED7272C-D81E-4A61-AE0B-457DB821275F}"/>
    <dgm:cxn modelId="{4BA05C42-438F-4AA9-B6FB-3C7BF97CD69E}" srcId="{2C140DBC-B983-4C36-83E4-9202F2FF106F}" destId="{34ED37A7-B3F5-46B2-9B93-9588FD962573}" srcOrd="1" destOrd="0" parTransId="{03A4A2AC-A64C-4165-B616-B43593D0FC11}" sibTransId="{60671275-E646-4E44-BF25-830B14AB99A0}"/>
    <dgm:cxn modelId="{E676586A-315F-43BF-805D-75B684730EEF}" type="presOf" srcId="{AD1E7B5A-2C68-41CC-BCBA-55D820097E25}" destId="{505EEF70-4731-428F-AC71-613713E1460B}" srcOrd="0" destOrd="0" presId="urn:microsoft.com/office/officeart/2005/8/layout/hProcess7"/>
    <dgm:cxn modelId="{D231394C-4FA8-422C-AD63-E88B3B004E0B}" type="presOf" srcId="{613BCF72-636F-4A4F-8563-9F8EE18B9DFD}" destId="{85657C5E-26C4-4CE0-BAA0-CAC162DF31B3}" srcOrd="0" destOrd="0" presId="urn:microsoft.com/office/officeart/2005/8/layout/hProcess7"/>
    <dgm:cxn modelId="{4B9DA450-03AA-4E80-8449-5BB3379F4AB9}" type="presOf" srcId="{6544AFDB-C4E3-46A7-9A46-008EC92F236F}" destId="{F19AAFA1-7414-4AB0-85B8-975E50436A84}" srcOrd="0" destOrd="2" presId="urn:microsoft.com/office/officeart/2005/8/layout/hProcess7"/>
    <dgm:cxn modelId="{BD6BC371-F502-4B94-9A50-1B7C599E3867}" type="presOf" srcId="{5C526291-2070-44F9-9CCC-1DC767A8A847}" destId="{261EAFAC-D39D-4F5A-A0EE-E582F001F607}" srcOrd="1" destOrd="0" presId="urn:microsoft.com/office/officeart/2005/8/layout/hProcess7"/>
    <dgm:cxn modelId="{C659E6A3-8975-4224-82C3-E12BBBA3B154}" type="presOf" srcId="{34ED37A7-B3F5-46B2-9B93-9588FD962573}" destId="{F19AAFA1-7414-4AB0-85B8-975E50436A84}" srcOrd="0" destOrd="1" presId="urn:microsoft.com/office/officeart/2005/8/layout/hProcess7"/>
    <dgm:cxn modelId="{6D8FA9A9-5D6B-4C85-A746-B9CABAD59D73}" srcId="{5C526291-2070-44F9-9CCC-1DC767A8A847}" destId="{B452CC8A-2F4B-45D1-9E69-8A0728B5AFE2}" srcOrd="1" destOrd="0" parTransId="{E5E90070-CE3E-45F5-B767-27D01CBF6EE8}" sibTransId="{4C00CFD7-BBCE-460C-B2AE-07F8F1A82FEF}"/>
    <dgm:cxn modelId="{F239FBA9-B644-43B8-8B1E-62505B64701B}" srcId="{AD1E7B5A-2C68-41CC-BCBA-55D820097E25}" destId="{2C140DBC-B983-4C36-83E4-9202F2FF106F}" srcOrd="0" destOrd="0" parTransId="{E2A754B7-8705-4C77-96FC-F2C324B93064}" sibTransId="{8C501A93-1CB4-404A-95ED-600346073225}"/>
    <dgm:cxn modelId="{AF939EAB-BAA1-4DE4-A4E2-07CA4C551460}" srcId="{2C140DBC-B983-4C36-83E4-9202F2FF106F}" destId="{6544AFDB-C4E3-46A7-9A46-008EC92F236F}" srcOrd="2" destOrd="0" parTransId="{420CC7B3-011F-421A-9DCB-E0585876D876}" sibTransId="{2305D711-1A7D-40C8-BFFE-3E32FA0A7BC6}"/>
    <dgm:cxn modelId="{5313B6B4-29FA-48CD-A5DD-BE00358AE676}" type="presOf" srcId="{2C140DBC-B983-4C36-83E4-9202F2FF106F}" destId="{0A389A47-9619-4482-AAF2-F525DEC796E6}" srcOrd="0" destOrd="0" presId="urn:microsoft.com/office/officeart/2005/8/layout/hProcess7"/>
    <dgm:cxn modelId="{F08535D9-DE1D-4042-96D3-A4B81C47043C}" srcId="{AD1E7B5A-2C68-41CC-BCBA-55D820097E25}" destId="{5C526291-2070-44F9-9CCC-1DC767A8A847}" srcOrd="1" destOrd="0" parTransId="{04F7B758-A47D-40AE-9187-3D0E04381AE4}" sibTransId="{E3B06BAF-1505-4876-ACF9-C65000ACE598}"/>
    <dgm:cxn modelId="{523653E6-20B9-4CCE-8AA8-B1B919D49970}" type="presOf" srcId="{1424A3B5-E839-4EE8-AF9C-40DEAEA8DB57}" destId="{F19AAFA1-7414-4AB0-85B8-975E50436A84}" srcOrd="0" destOrd="0" presId="urn:microsoft.com/office/officeart/2005/8/layout/hProcess7"/>
    <dgm:cxn modelId="{309262ED-D9D1-482B-8FCC-3ED3B3780616}" type="presOf" srcId="{2C140DBC-B983-4C36-83E4-9202F2FF106F}" destId="{2879D6EC-3867-4CED-A58A-3DDC5AEEBACF}" srcOrd="1" destOrd="0" presId="urn:microsoft.com/office/officeart/2005/8/layout/hProcess7"/>
    <dgm:cxn modelId="{049B04F4-0BC6-4FAE-AFA1-FAABD820011A}" type="presOf" srcId="{5C526291-2070-44F9-9CCC-1DC767A8A847}" destId="{B748BA50-32AE-4018-AA58-BB9AE65F357C}" srcOrd="0" destOrd="0" presId="urn:microsoft.com/office/officeart/2005/8/layout/hProcess7"/>
    <dgm:cxn modelId="{F0C7EEFD-12DF-4161-86E3-44493B28EF3F}" type="presOf" srcId="{B452CC8A-2F4B-45D1-9E69-8A0728B5AFE2}" destId="{85657C5E-26C4-4CE0-BAA0-CAC162DF31B3}" srcOrd="0" destOrd="1" presId="urn:microsoft.com/office/officeart/2005/8/layout/hProcess7"/>
    <dgm:cxn modelId="{469A29B1-A073-4263-9A25-5E1996307853}" type="presParOf" srcId="{505EEF70-4731-428F-AC71-613713E1460B}" destId="{161EF92C-22AA-4D73-B5AB-85A8988C98A0}" srcOrd="0" destOrd="0" presId="urn:microsoft.com/office/officeart/2005/8/layout/hProcess7"/>
    <dgm:cxn modelId="{94B889B2-C087-4057-9644-CDBFCC1B74CF}" type="presParOf" srcId="{161EF92C-22AA-4D73-B5AB-85A8988C98A0}" destId="{0A389A47-9619-4482-AAF2-F525DEC796E6}" srcOrd="0" destOrd="0" presId="urn:microsoft.com/office/officeart/2005/8/layout/hProcess7"/>
    <dgm:cxn modelId="{B7405580-418E-4C34-88F1-2BD5B11E5C97}" type="presParOf" srcId="{161EF92C-22AA-4D73-B5AB-85A8988C98A0}" destId="{2879D6EC-3867-4CED-A58A-3DDC5AEEBACF}" srcOrd="1" destOrd="0" presId="urn:microsoft.com/office/officeart/2005/8/layout/hProcess7"/>
    <dgm:cxn modelId="{9CCA81E5-AA86-45CB-9A41-6229211BD986}" type="presParOf" srcId="{161EF92C-22AA-4D73-B5AB-85A8988C98A0}" destId="{F19AAFA1-7414-4AB0-85B8-975E50436A84}" srcOrd="2" destOrd="0" presId="urn:microsoft.com/office/officeart/2005/8/layout/hProcess7"/>
    <dgm:cxn modelId="{F9BFCDC4-83DB-4C49-B567-3BEF0924DDF6}" type="presParOf" srcId="{505EEF70-4731-428F-AC71-613713E1460B}" destId="{1710F483-9D2B-48C5-8F50-3FA83E66CF25}" srcOrd="1" destOrd="0" presId="urn:microsoft.com/office/officeart/2005/8/layout/hProcess7"/>
    <dgm:cxn modelId="{C31DA9C9-1F0B-4A52-B2CE-3BAB17506446}" type="presParOf" srcId="{505EEF70-4731-428F-AC71-613713E1460B}" destId="{B3B2C982-914A-4220-BCA2-A873AEC6274E}" srcOrd="2" destOrd="0" presId="urn:microsoft.com/office/officeart/2005/8/layout/hProcess7"/>
    <dgm:cxn modelId="{6AF535A8-2F1E-4C57-A37E-F2C54FB8E7EF}" type="presParOf" srcId="{B3B2C982-914A-4220-BCA2-A873AEC6274E}" destId="{84D49B7A-00E5-465F-A3EE-31DB91D17541}" srcOrd="0" destOrd="0" presId="urn:microsoft.com/office/officeart/2005/8/layout/hProcess7"/>
    <dgm:cxn modelId="{75167397-8993-4081-BE97-9EBF2A969580}" type="presParOf" srcId="{B3B2C982-914A-4220-BCA2-A873AEC6274E}" destId="{F806A1B9-2F8B-4523-BCED-DFBD3B2CEE54}" srcOrd="1" destOrd="0" presId="urn:microsoft.com/office/officeart/2005/8/layout/hProcess7"/>
    <dgm:cxn modelId="{675ADAB9-8F5F-4D7F-A4C5-DED55A4DBC7E}" type="presParOf" srcId="{B3B2C982-914A-4220-BCA2-A873AEC6274E}" destId="{6B6AD1F3-AC3A-419B-8DA3-732E68CE4D88}" srcOrd="2" destOrd="0" presId="urn:microsoft.com/office/officeart/2005/8/layout/hProcess7"/>
    <dgm:cxn modelId="{D8889629-3E78-4440-86B4-E7216E3D2D6A}" type="presParOf" srcId="{505EEF70-4731-428F-AC71-613713E1460B}" destId="{3F0B19C9-33F3-4D73-88D1-C36735F42AEF}" srcOrd="3" destOrd="0" presId="urn:microsoft.com/office/officeart/2005/8/layout/hProcess7"/>
    <dgm:cxn modelId="{FE121DD8-5F13-4821-BAF6-AAD33DBB2067}" type="presParOf" srcId="{505EEF70-4731-428F-AC71-613713E1460B}" destId="{832C71CA-86DC-4CF6-B1A2-46FAAB612701}" srcOrd="4" destOrd="0" presId="urn:microsoft.com/office/officeart/2005/8/layout/hProcess7"/>
    <dgm:cxn modelId="{74E22DB8-A6CE-4767-9519-18A471AADA0D}" type="presParOf" srcId="{832C71CA-86DC-4CF6-B1A2-46FAAB612701}" destId="{B748BA50-32AE-4018-AA58-BB9AE65F357C}" srcOrd="0" destOrd="0" presId="urn:microsoft.com/office/officeart/2005/8/layout/hProcess7"/>
    <dgm:cxn modelId="{43C606BC-9087-47E5-804B-C3F09ED1BC08}" type="presParOf" srcId="{832C71CA-86DC-4CF6-B1A2-46FAAB612701}" destId="{261EAFAC-D39D-4F5A-A0EE-E582F001F607}" srcOrd="1" destOrd="0" presId="urn:microsoft.com/office/officeart/2005/8/layout/hProcess7"/>
    <dgm:cxn modelId="{D5DADB68-8565-4E81-A43E-5FA34AA9C043}" type="presParOf" srcId="{832C71CA-86DC-4CF6-B1A2-46FAAB612701}" destId="{85657C5E-26C4-4CE0-BAA0-CAC162DF31B3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проведение прочих </a:t>
          </a:r>
        </a:p>
        <a:p>
          <a:pPr>
            <a:buFontTx/>
            <a:buNone/>
          </a:pPr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мероприятий </a:t>
          </a:r>
        </a:p>
        <a:p>
          <a:pPr>
            <a:buFontTx/>
            <a:buNone/>
          </a:pPr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животноводстве</a:t>
          </a:r>
          <a:endParaRPr lang="ru-RU" sz="1800" dirty="0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>
            <a:buNone/>
          </a:pP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AB3459EC-C7D9-4C7E-A7BC-7C1C88738AB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368294-441D-4808-8C91-F8A7AB6253FE}" type="parTrans" cxnId="{4A189FCC-D464-4AFD-A40B-83031D45AA30}">
      <dgm:prSet/>
      <dgm:spPr/>
      <dgm:t>
        <a:bodyPr/>
        <a:lstStyle/>
        <a:p>
          <a:endParaRPr lang="ru-RU"/>
        </a:p>
      </dgm:t>
    </dgm:pt>
    <dgm:pt modelId="{C3633561-34D8-491E-96D7-F502439E657A}" type="sibTrans" cxnId="{4A189FCC-D464-4AFD-A40B-83031D45AA30}">
      <dgm:prSet/>
      <dgm:spPr/>
      <dgm:t>
        <a:bodyPr/>
        <a:lstStyle/>
        <a:p>
          <a:endParaRPr lang="ru-RU"/>
        </a:p>
      </dgm:t>
    </dgm:pt>
    <dgm:pt modelId="{012A8AE1-8D59-4D3D-BD1C-FD0BE10E6C15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6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поддержку свиноводства – наличие 4 000 гол. свиней</a:t>
          </a:r>
          <a:endParaRPr lang="ru-RU" sz="1600" b="0" i="1" dirty="0">
            <a:solidFill>
              <a:schemeClr val="tx1"/>
            </a:solidFill>
          </a:endParaRPr>
        </a:p>
      </dgm:t>
    </dgm:pt>
    <dgm:pt modelId="{2A81C2AB-4718-43ED-A04D-93119C59EEE6}" type="parTrans" cxnId="{3F1AF810-3697-488A-85DF-A88F7C24EF95}">
      <dgm:prSet/>
      <dgm:spPr/>
    </dgm:pt>
    <dgm:pt modelId="{F8F2381C-E92B-411D-9C81-17C65E426581}" type="sibTrans" cxnId="{3F1AF810-3697-488A-85DF-A88F7C24EF95}">
      <dgm:prSet/>
      <dgm:spPr/>
    </dgm:pt>
    <dgm:pt modelId="{A70502F3-F993-460B-838E-460E98E4C94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F930F8-5E10-4427-A2D8-8B037CE37B11}" type="parTrans" cxnId="{CB90A837-76F4-4867-90B8-C3E8951AE6DD}">
      <dgm:prSet/>
      <dgm:spPr/>
      <dgm:t>
        <a:bodyPr/>
        <a:lstStyle/>
        <a:p>
          <a:endParaRPr lang="ru-RU"/>
        </a:p>
      </dgm:t>
    </dgm:pt>
    <dgm:pt modelId="{E771E523-05BE-4134-A90F-543164787432}" type="sibTrans" cxnId="{CB90A837-76F4-4867-90B8-C3E8951AE6DD}">
      <dgm:prSet/>
      <dgm:spPr/>
      <dgm:t>
        <a:bodyPr/>
        <a:lstStyle/>
        <a:p>
          <a:endParaRPr lang="ru-RU"/>
        </a:p>
      </dgm:t>
    </dgm:pt>
    <dgm:pt modelId="{B68E1012-65FB-465C-B46D-551622D74A66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800" b="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E02A6E-D041-45E2-996B-4F4151090ABB}" type="parTrans" cxnId="{587F6CA5-A50F-4B01-819C-CD926914BEFB}">
      <dgm:prSet/>
      <dgm:spPr/>
      <dgm:t>
        <a:bodyPr/>
        <a:lstStyle/>
        <a:p>
          <a:endParaRPr lang="ru-RU"/>
        </a:p>
      </dgm:t>
    </dgm:pt>
    <dgm:pt modelId="{28309EA0-15F2-4D9E-87FC-46FECE3EFCCF}" type="sibTrans" cxnId="{587F6CA5-A50F-4B01-819C-CD926914BEFB}">
      <dgm:prSet/>
      <dgm:spPr/>
      <dgm:t>
        <a:bodyPr/>
        <a:lstStyle/>
        <a:p>
          <a:endParaRPr lang="ru-RU"/>
        </a:p>
      </dgm:t>
    </dgm:pt>
    <dgm:pt modelId="{34F116E5-4F37-4F11-B91F-F5DD337B42A1}">
      <dgm:prSet phldrT="[Текст]" custT="1"/>
      <dgm:spPr/>
      <dgm:t>
        <a:bodyPr/>
        <a:lstStyle/>
        <a:p>
          <a:pPr>
            <a:buFontTx/>
            <a:buNone/>
          </a:pPr>
          <a:endParaRPr lang="ru-RU" sz="1400" b="1" i="0" dirty="0">
            <a:solidFill>
              <a:schemeClr val="tx1"/>
            </a:solidFill>
          </a:endParaRPr>
        </a:p>
      </dgm:t>
    </dgm:pt>
    <dgm:pt modelId="{8730AF61-3D92-4E36-BA69-76B762D021F3}" type="parTrans" cxnId="{8ABEA583-C585-458F-89B8-33CABD04E662}">
      <dgm:prSet/>
      <dgm:spPr/>
    </dgm:pt>
    <dgm:pt modelId="{93039113-D29E-41E7-B722-DD4F7AEB5ABC}" type="sibTrans" cxnId="{8ABEA583-C585-458F-89B8-33CABD04E662}">
      <dgm:prSet/>
      <dgm:spPr/>
    </dgm:pt>
    <dgm:pt modelId="{CA3A809A-BC52-49C6-B979-62499C1775D4}">
      <dgm:prSet custT="1"/>
      <dgm:spPr/>
      <dgm:t>
        <a:bodyPr/>
        <a:lstStyle/>
        <a:p>
          <a:pPr>
            <a:buFontTx/>
            <a:buNone/>
          </a:pPr>
          <a:r>
            <a:rPr lang="ru-RU" altLang="ru-RU" sz="16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поддержку птицеводства- наличие 1500 гол. кур или гусей</a:t>
          </a:r>
        </a:p>
      </dgm:t>
    </dgm:pt>
    <dgm:pt modelId="{4078E7DA-295C-44C7-8106-42C6A1B89FF4}" type="parTrans" cxnId="{BBBF846D-B8B3-4C11-A2F2-39DD8949436C}">
      <dgm:prSet/>
      <dgm:spPr/>
      <dgm:t>
        <a:bodyPr/>
        <a:lstStyle/>
        <a:p>
          <a:endParaRPr lang="ru-RU"/>
        </a:p>
      </dgm:t>
    </dgm:pt>
    <dgm:pt modelId="{58281114-8708-4108-A4AC-7B200C23C373}" type="sibTrans" cxnId="{BBBF846D-B8B3-4C11-A2F2-39DD8949436C}">
      <dgm:prSet/>
      <dgm:spPr/>
      <dgm:t>
        <a:bodyPr/>
        <a:lstStyle/>
        <a:p>
          <a:endParaRPr lang="ru-RU"/>
        </a:p>
      </dgm:t>
    </dgm:pt>
    <dgm:pt modelId="{E83E06E2-D100-48F3-BDED-B02A67C498D2}">
      <dgm:prSet custT="1"/>
      <dgm:spPr/>
      <dgm:t>
        <a:bodyPr/>
        <a:lstStyle/>
        <a:p>
          <a:pPr>
            <a:buFontTx/>
            <a:buNone/>
          </a:pPr>
          <a:r>
            <a:rPr lang="ru-RU" altLang="ru-RU" sz="16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 содержание оленей – наличие оленей</a:t>
          </a:r>
        </a:p>
      </dgm:t>
    </dgm:pt>
    <dgm:pt modelId="{F94C618F-65E8-449A-A880-23FC09BAAEB5}" type="parTrans" cxnId="{3F069AE0-4DA4-4281-8789-A792EC95820D}">
      <dgm:prSet/>
      <dgm:spPr/>
      <dgm:t>
        <a:bodyPr/>
        <a:lstStyle/>
        <a:p>
          <a:endParaRPr lang="ru-RU"/>
        </a:p>
      </dgm:t>
    </dgm:pt>
    <dgm:pt modelId="{8D6BE51B-3FB5-4A24-961D-D7D969C203BD}" type="sibTrans" cxnId="{3F069AE0-4DA4-4281-8789-A792EC95820D}">
      <dgm:prSet/>
      <dgm:spPr/>
      <dgm:t>
        <a:bodyPr/>
        <a:lstStyle/>
        <a:p>
          <a:endParaRPr lang="ru-RU"/>
        </a:p>
      </dgm:t>
    </dgm:pt>
    <dgm:pt modelId="{41387713-60EB-4C41-AA30-1341E2FB5AAE}">
      <dgm:prSet custT="1"/>
      <dgm:spPr/>
      <dgm:t>
        <a:bodyPr/>
        <a:lstStyle/>
        <a:p>
          <a:pPr>
            <a:buFontTx/>
            <a:buNone/>
          </a:pPr>
          <a:r>
            <a:rPr lang="ru-RU" alt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 на поддержку свиноводства по 1000 рубля за каждую тонну прироста отгруженной продукции собственного производства (мяса свиней в живом весе) в сравнении с соответствующим отчетным периодом прошлого года</a:t>
          </a:r>
        </a:p>
      </dgm:t>
    </dgm:pt>
    <dgm:pt modelId="{66F474C3-04DA-4072-A354-F5DDE97438C5}" type="parTrans" cxnId="{F7C2C13D-AA8F-4EC3-B6A5-7E59904B3365}">
      <dgm:prSet/>
      <dgm:spPr/>
      <dgm:t>
        <a:bodyPr/>
        <a:lstStyle/>
        <a:p>
          <a:endParaRPr lang="ru-RU"/>
        </a:p>
      </dgm:t>
    </dgm:pt>
    <dgm:pt modelId="{01D492D5-5E94-42CD-95C1-47210ACAEF21}" type="sibTrans" cxnId="{F7C2C13D-AA8F-4EC3-B6A5-7E59904B3365}">
      <dgm:prSet/>
      <dgm:spPr/>
      <dgm:t>
        <a:bodyPr/>
        <a:lstStyle/>
        <a:p>
          <a:endParaRPr lang="ru-RU"/>
        </a:p>
      </dgm:t>
    </dgm:pt>
    <dgm:pt modelId="{3072288A-AAC4-4D4F-96D6-E46808DE9E92}">
      <dgm:prSet custT="1"/>
      <dgm:spPr/>
      <dgm:t>
        <a:bodyPr/>
        <a:lstStyle/>
        <a:p>
          <a:pPr>
            <a:buFontTx/>
            <a:buNone/>
          </a:pPr>
          <a:endParaRPr lang="ru-RU" alt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38B959-CE12-4F7B-B98E-82CECCFDBE3B}" type="parTrans" cxnId="{F5AAA78E-0729-4E6D-B8AE-8BF88C355F65}">
      <dgm:prSet/>
      <dgm:spPr/>
    </dgm:pt>
    <dgm:pt modelId="{26942AEF-439B-4C98-B737-4B436527C9BA}" type="sibTrans" cxnId="{F5AAA78E-0729-4E6D-B8AE-8BF88C355F65}">
      <dgm:prSet/>
      <dgm:spPr/>
    </dgm:pt>
    <dgm:pt modelId="{CDBD4D2F-F516-4FC6-8D9D-1B968A681464}">
      <dgm:prSet custT="1"/>
      <dgm:spPr/>
      <dgm:t>
        <a:bodyPr/>
        <a:lstStyle/>
        <a:p>
          <a:pPr>
            <a:buFontTx/>
            <a:buNone/>
          </a:pPr>
          <a:endParaRPr lang="ru-RU" altLang="ru-RU" sz="16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44B40E-BAEA-4339-B9A1-B05AD5B879CE}" type="parTrans" cxnId="{834C17C1-109A-4DB6-8FF8-60F51D5BD885}">
      <dgm:prSet/>
      <dgm:spPr/>
      <dgm:t>
        <a:bodyPr/>
        <a:lstStyle/>
        <a:p>
          <a:endParaRPr lang="ru-RU"/>
        </a:p>
      </dgm:t>
    </dgm:pt>
    <dgm:pt modelId="{C3E929CD-7CEB-42A6-9432-13A31A5C6804}" type="sibTrans" cxnId="{834C17C1-109A-4DB6-8FF8-60F51D5BD885}">
      <dgm:prSet/>
      <dgm:spPr/>
      <dgm:t>
        <a:bodyPr/>
        <a:lstStyle/>
        <a:p>
          <a:endParaRPr lang="ru-RU"/>
        </a:p>
      </dgm:t>
    </dgm:pt>
    <dgm:pt modelId="{098DAD40-1FB4-4479-A019-8B72CE20A775}">
      <dgm:prSet custT="1"/>
      <dgm:spPr/>
      <dgm:t>
        <a:bodyPr/>
        <a:lstStyle/>
        <a:p>
          <a:pPr>
            <a:buFontTx/>
            <a:buNone/>
          </a:pPr>
          <a:r>
            <a:rPr lang="ru-RU" alt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на поддержку птицеводства в размере 20% от затрат на приобретение кормов во втором - четвертом кварталах текущего года</a:t>
          </a:r>
        </a:p>
      </dgm:t>
    </dgm:pt>
    <dgm:pt modelId="{A0C9C0DD-3D86-4CB7-BB52-B3C5AB26A5E5}" type="parTrans" cxnId="{0613FCA6-473D-4941-9DD9-943F1F819ED7}">
      <dgm:prSet/>
      <dgm:spPr/>
      <dgm:t>
        <a:bodyPr/>
        <a:lstStyle/>
        <a:p>
          <a:endParaRPr lang="ru-RU"/>
        </a:p>
      </dgm:t>
    </dgm:pt>
    <dgm:pt modelId="{9660E515-0606-4CF5-8E6A-2448B6E4CF05}" type="sibTrans" cxnId="{0613FCA6-473D-4941-9DD9-943F1F819ED7}">
      <dgm:prSet/>
      <dgm:spPr/>
      <dgm:t>
        <a:bodyPr/>
        <a:lstStyle/>
        <a:p>
          <a:endParaRPr lang="ru-RU"/>
        </a:p>
      </dgm:t>
    </dgm:pt>
    <dgm:pt modelId="{8656D4D2-3C87-4C79-9CF7-BE2E16C902D3}">
      <dgm:prSet custT="1"/>
      <dgm:spPr/>
      <dgm:t>
        <a:bodyPr/>
        <a:lstStyle/>
        <a:p>
          <a:pPr>
            <a:buFontTx/>
            <a:buNone/>
          </a:pPr>
          <a:endParaRPr lang="ru-RU" altLang="ru-RU" sz="16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09B4F1-47C3-4492-B691-EEAEAADCC64E}" type="parTrans" cxnId="{5133D9D9-C124-4124-9551-D8E82EE10580}">
      <dgm:prSet/>
      <dgm:spPr/>
      <dgm:t>
        <a:bodyPr/>
        <a:lstStyle/>
        <a:p>
          <a:endParaRPr lang="ru-RU"/>
        </a:p>
      </dgm:t>
    </dgm:pt>
    <dgm:pt modelId="{E98FD0AF-50FB-467E-BDA3-F164948C7A28}" type="sibTrans" cxnId="{5133D9D9-C124-4124-9551-D8E82EE10580}">
      <dgm:prSet/>
      <dgm:spPr/>
      <dgm:t>
        <a:bodyPr/>
        <a:lstStyle/>
        <a:p>
          <a:endParaRPr lang="ru-RU"/>
        </a:p>
      </dgm:t>
    </dgm:pt>
    <dgm:pt modelId="{78DA9256-B39D-4655-BB0F-9E7FF448E5E4}">
      <dgm:prSet custT="1"/>
      <dgm:spPr/>
      <dgm:t>
        <a:bodyPr/>
        <a:lstStyle/>
        <a:p>
          <a:pPr>
            <a:buFontTx/>
            <a:buNone/>
          </a:pPr>
          <a:r>
            <a:rPr lang="ru-RU" alt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на содержание оленей ставка в 2024 г. 800р. На 1 голову</a:t>
          </a:r>
        </a:p>
      </dgm:t>
    </dgm:pt>
    <dgm:pt modelId="{1AD70072-AAD1-41A2-988C-A1B7CC8E6D0F}" type="parTrans" cxnId="{5D9D18B4-AE33-479C-9E48-D0198A62B878}">
      <dgm:prSet/>
      <dgm:spPr/>
      <dgm:t>
        <a:bodyPr/>
        <a:lstStyle/>
        <a:p>
          <a:endParaRPr lang="ru-RU"/>
        </a:p>
      </dgm:t>
    </dgm:pt>
    <dgm:pt modelId="{E6EAD88B-F0FB-4A0D-B618-84E8E00A4538}" type="sibTrans" cxnId="{5D9D18B4-AE33-479C-9E48-D0198A62B878}">
      <dgm:prSet/>
      <dgm:spPr/>
      <dgm:t>
        <a:bodyPr/>
        <a:lstStyle/>
        <a:p>
          <a:endParaRPr lang="ru-RU"/>
        </a:p>
      </dgm:t>
    </dgm:pt>
    <dgm:pt modelId="{014ECDAF-AADF-4709-A0F8-FE2BB31A3820}">
      <dgm:prSet custT="1"/>
      <dgm:spPr/>
      <dgm:t>
        <a:bodyPr/>
        <a:lstStyle/>
        <a:p>
          <a:pPr>
            <a:buFontTx/>
            <a:buNone/>
          </a:pPr>
          <a:endParaRPr lang="ru-RU" alt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792379-3948-44D6-9BB5-7ACF943BF10E}" type="parTrans" cxnId="{1621A6FE-0212-4E67-BD02-613426AB36DA}">
      <dgm:prSet/>
      <dgm:spPr/>
      <dgm:t>
        <a:bodyPr/>
        <a:lstStyle/>
        <a:p>
          <a:endParaRPr lang="ru-RU"/>
        </a:p>
      </dgm:t>
    </dgm:pt>
    <dgm:pt modelId="{36974077-23B8-4F7B-8D81-C6C9DC6BA10A}" type="sibTrans" cxnId="{1621A6FE-0212-4E67-BD02-613426AB36DA}">
      <dgm:prSet/>
      <dgm:spPr/>
      <dgm:t>
        <a:bodyPr/>
        <a:lstStyle/>
        <a:p>
          <a:endParaRPr lang="ru-RU"/>
        </a:p>
      </dgm:t>
    </dgm:pt>
    <dgm:pt modelId="{FB7B2D1A-BB0B-4109-8CAC-456F28611F2E}">
      <dgm:prSet phldrT="[Текст]" custT="1"/>
      <dgm:spPr/>
      <dgm:t>
        <a:bodyPr/>
        <a:lstStyle/>
        <a:p>
          <a:pPr>
            <a:buFontTx/>
            <a:buNone/>
          </a:pPr>
          <a:endParaRPr lang="ru-RU" sz="1600" b="1" i="0" dirty="0">
            <a:solidFill>
              <a:schemeClr val="tx1"/>
            </a:solidFill>
          </a:endParaRPr>
        </a:p>
      </dgm:t>
    </dgm:pt>
    <dgm:pt modelId="{B8A2728A-C682-4B03-9279-9E2561A6BAD5}" type="parTrans" cxnId="{DBDFFC11-A19E-46FA-826D-038526085071}">
      <dgm:prSet/>
      <dgm:spPr/>
    </dgm:pt>
    <dgm:pt modelId="{664E4B08-022B-4D24-8794-E7A505442EDF}" type="sibTrans" cxnId="{DBDFFC11-A19E-46FA-826D-038526085071}">
      <dgm:prSet/>
      <dgm:spPr/>
    </dgm:pt>
    <dgm:pt modelId="{CA762F59-45C1-4CC3-AA28-F46D4BA3519B}">
      <dgm:prSet phldrT="[Текст]" custT="1"/>
      <dgm:spPr/>
      <dgm:t>
        <a:bodyPr/>
        <a:lstStyle/>
        <a:p>
          <a:pPr>
            <a:buFontTx/>
            <a:buNone/>
          </a:pPr>
          <a:endParaRPr lang="ru-RU" sz="1600" b="1" i="0" dirty="0">
            <a:solidFill>
              <a:schemeClr val="tx1"/>
            </a:solidFill>
          </a:endParaRPr>
        </a:p>
      </dgm:t>
    </dgm:pt>
    <dgm:pt modelId="{574ABB5C-6720-416C-8081-F2FC20F66F69}" type="parTrans" cxnId="{D59E1595-DEB6-4546-869E-F9AD5C07EE2B}">
      <dgm:prSet/>
      <dgm:spPr/>
    </dgm:pt>
    <dgm:pt modelId="{1020B7E2-B685-4090-9B6F-F20A1B54C4F2}" type="sibTrans" cxnId="{D59E1595-DEB6-4546-869E-F9AD5C07EE2B}">
      <dgm:prSet/>
      <dgm:spPr/>
    </dgm:pt>
    <dgm:pt modelId="{212DE2EF-DDAF-4735-B18C-1BAAFAE3C61F}">
      <dgm:prSet phldrT="[Текст]" custT="1"/>
      <dgm:spPr/>
      <dgm:t>
        <a:bodyPr/>
        <a:lstStyle/>
        <a:p>
          <a:pPr>
            <a:buFontTx/>
            <a:buNone/>
          </a:pPr>
          <a:endParaRPr lang="ru-RU" sz="1600" b="1" i="0" dirty="0">
            <a:solidFill>
              <a:schemeClr val="tx1"/>
            </a:solidFill>
          </a:endParaRPr>
        </a:p>
      </dgm:t>
    </dgm:pt>
    <dgm:pt modelId="{B233B38E-D1BF-4DA8-A6E1-620F5FC56CA3}" type="parTrans" cxnId="{176E84F1-35E7-4D8A-B5B4-5C1F706C7A69}">
      <dgm:prSet/>
      <dgm:spPr/>
    </dgm:pt>
    <dgm:pt modelId="{512560BE-44A5-4F30-9519-439B21B2B04F}" type="sibTrans" cxnId="{176E84F1-35E7-4D8A-B5B4-5C1F706C7A69}">
      <dgm:prSet/>
      <dgm:spPr/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14301">
        <dgm:presLayoutVars>
          <dgm:bulletEnabled val="1"/>
        </dgm:presLayoutVars>
      </dgm:prSet>
      <dgm:spPr/>
    </dgm:pt>
  </dgm:ptLst>
  <dgm:cxnLst>
    <dgm:cxn modelId="{23527400-A752-4D2C-BB6C-5410D4014BCC}" type="presOf" srcId="{CDBD4D2F-F516-4FC6-8D9D-1B968A681464}" destId="{C4192723-48B5-4D8A-9C2A-1E860A41E805}" srcOrd="0" destOrd="9" presId="urn:microsoft.com/office/officeart/2005/8/layout/vList5"/>
    <dgm:cxn modelId="{11A90309-AF2D-401A-9A7D-A999E9C97DC7}" type="presOf" srcId="{3072288A-AAC4-4D4F-96D6-E46808DE9E92}" destId="{C4192723-48B5-4D8A-9C2A-1E860A41E805}" srcOrd="0" destOrd="7" presId="urn:microsoft.com/office/officeart/2005/8/layout/vList5"/>
    <dgm:cxn modelId="{8679B40C-E852-4DFA-8AEF-FB724F9503CC}" type="presOf" srcId="{FB7B2D1A-BB0B-4109-8CAC-456F28611F2E}" destId="{C4192723-48B5-4D8A-9C2A-1E860A41E805}" srcOrd="0" destOrd="1" presId="urn:microsoft.com/office/officeart/2005/8/layout/vList5"/>
    <dgm:cxn modelId="{3028430D-6073-4C47-9087-8A994A142700}" type="presOf" srcId="{AB3459EC-C7D9-4C7E-A7BC-7C1C88738AB0}" destId="{C4192723-48B5-4D8A-9C2A-1E860A41E805}" srcOrd="0" destOrd="16" presId="urn:microsoft.com/office/officeart/2005/8/layout/vList5"/>
    <dgm:cxn modelId="{3F1AF810-3697-488A-85DF-A88F7C24EF95}" srcId="{A9FE3169-31A8-409A-AC7B-5304B4E0DE44}" destId="{012A8AE1-8D59-4D3D-BD1C-FD0BE10E6C15}" srcOrd="4" destOrd="0" parTransId="{2A81C2AB-4718-43ED-A04D-93119C59EEE6}" sibTransId="{F8F2381C-E92B-411D-9C81-17C65E426581}"/>
    <dgm:cxn modelId="{DBDFFC11-A19E-46FA-826D-038526085071}" srcId="{A9FE3169-31A8-409A-AC7B-5304B4E0DE44}" destId="{FB7B2D1A-BB0B-4109-8CAC-456F28611F2E}" srcOrd="1" destOrd="0" parTransId="{B8A2728A-C682-4B03-9279-9E2561A6BAD5}" sibTransId="{664E4B08-022B-4D24-8794-E7A505442EDF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DFA2A62B-23BC-404F-8243-28A04A9B97C9}" type="presOf" srcId="{04FA6E73-E04A-43F1-8B27-B278A7CFAB73}" destId="{C4192723-48B5-4D8A-9C2A-1E860A41E805}" srcOrd="0" destOrd="17" presId="urn:microsoft.com/office/officeart/2005/8/layout/vList5"/>
    <dgm:cxn modelId="{73B0152F-7213-4642-9F1E-E55DCA107ABE}" type="presOf" srcId="{41387713-60EB-4C41-AA30-1341E2FB5AAE}" destId="{C4192723-48B5-4D8A-9C2A-1E860A41E805}" srcOrd="0" destOrd="8" presId="urn:microsoft.com/office/officeart/2005/8/layout/vList5"/>
    <dgm:cxn modelId="{D9691D2F-A1DB-46F1-BE9C-558F16F0984D}" type="presOf" srcId="{212DE2EF-DDAF-4735-B18C-1BAAFAE3C61F}" destId="{C4192723-48B5-4D8A-9C2A-1E860A41E805}" srcOrd="0" destOrd="3" presId="urn:microsoft.com/office/officeart/2005/8/layout/vList5"/>
    <dgm:cxn modelId="{7DF87230-B9C1-4975-B4CA-7C59E8ACD358}" type="presOf" srcId="{B68E1012-65FB-465C-B46D-551622D74A66}" destId="{C4192723-48B5-4D8A-9C2A-1E860A41E805}" srcOrd="0" destOrd="14" presId="urn:microsoft.com/office/officeart/2005/8/layout/vList5"/>
    <dgm:cxn modelId="{CB90A837-76F4-4867-90B8-C3E8951AE6DD}" srcId="{A9FE3169-31A8-409A-AC7B-5304B4E0DE44}" destId="{A70502F3-F993-460B-838E-460E98E4C943}" srcOrd="15" destOrd="0" parTransId="{13F930F8-5E10-4427-A2D8-8B037CE37B11}" sibTransId="{E771E523-05BE-4134-A90F-543164787432}"/>
    <dgm:cxn modelId="{F7C2C13D-AA8F-4EC3-B6A5-7E59904B3365}" srcId="{A9FE3169-31A8-409A-AC7B-5304B4E0DE44}" destId="{41387713-60EB-4C41-AA30-1341E2FB5AAE}" srcOrd="8" destOrd="0" parTransId="{66F474C3-04DA-4072-A354-F5DDE97438C5}" sibTransId="{01D492D5-5E94-42CD-95C1-47210ACAEF21}"/>
    <dgm:cxn modelId="{34C6DC41-DBBC-4C20-9FDF-72B74544EE42}" type="presOf" srcId="{098DAD40-1FB4-4479-A019-8B72CE20A775}" destId="{C4192723-48B5-4D8A-9C2A-1E860A41E805}" srcOrd="0" destOrd="10" presId="urn:microsoft.com/office/officeart/2005/8/layout/vList5"/>
    <dgm:cxn modelId="{D04BCE66-5E97-405E-9206-A55723460B57}" type="presOf" srcId="{E83E06E2-D100-48F3-BDED-B02A67C498D2}" destId="{C4192723-48B5-4D8A-9C2A-1E860A41E805}" srcOrd="0" destOrd="6" presId="urn:microsoft.com/office/officeart/2005/8/layout/vList5"/>
    <dgm:cxn modelId="{BBBF846D-B8B3-4C11-A2F2-39DD8949436C}" srcId="{A9FE3169-31A8-409A-AC7B-5304B4E0DE44}" destId="{CA3A809A-BC52-49C6-B979-62499C1775D4}" srcOrd="5" destOrd="0" parTransId="{4078E7DA-295C-44C7-8106-42C6A1B89FF4}" sibTransId="{58281114-8708-4108-A4AC-7B200C23C373}"/>
    <dgm:cxn modelId="{5E37C254-81C6-4C2C-9AB6-637CD3D32F73}" type="presOf" srcId="{8656D4D2-3C87-4C79-9CF7-BE2E16C902D3}" destId="{C4192723-48B5-4D8A-9C2A-1E860A41E805}" srcOrd="0" destOrd="11" presId="urn:microsoft.com/office/officeart/2005/8/layout/vList5"/>
    <dgm:cxn modelId="{1C2DD575-D626-4AD3-B88A-19DD93E7E7FE}" type="presOf" srcId="{CA3A809A-BC52-49C6-B979-62499C1775D4}" destId="{C4192723-48B5-4D8A-9C2A-1E860A41E805}" srcOrd="0" destOrd="5" presId="urn:microsoft.com/office/officeart/2005/8/layout/vList5"/>
    <dgm:cxn modelId="{11D9B17B-0244-41F1-8A36-03EDF470A4CE}" type="presOf" srcId="{CA762F59-45C1-4CC3-AA28-F46D4BA3519B}" destId="{C4192723-48B5-4D8A-9C2A-1E860A41E805}" srcOrd="0" destOrd="2" presId="urn:microsoft.com/office/officeart/2005/8/layout/vList5"/>
    <dgm:cxn modelId="{3FEAB87B-3398-40B5-9CF0-E1E0787A857B}" type="presOf" srcId="{012A8AE1-8D59-4D3D-BD1C-FD0BE10E6C15}" destId="{C4192723-48B5-4D8A-9C2A-1E860A41E805}" srcOrd="0" destOrd="4" presId="urn:microsoft.com/office/officeart/2005/8/layout/vList5"/>
    <dgm:cxn modelId="{B89CAF81-E43F-4161-9F5D-7765E66E6B7E}" type="presOf" srcId="{A70502F3-F993-460B-838E-460E98E4C943}" destId="{C4192723-48B5-4D8A-9C2A-1E860A41E805}" srcOrd="0" destOrd="15" presId="urn:microsoft.com/office/officeart/2005/8/layout/vList5"/>
    <dgm:cxn modelId="{6814D682-77DC-4882-81A9-272A838A6C2F}" type="presOf" srcId="{34F116E5-4F37-4F11-B91F-F5DD337B42A1}" destId="{C4192723-48B5-4D8A-9C2A-1E860A41E805}" srcOrd="0" destOrd="0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8ABEA583-C585-458F-89B8-33CABD04E662}" srcId="{A9FE3169-31A8-409A-AC7B-5304B4E0DE44}" destId="{34F116E5-4F37-4F11-B91F-F5DD337B42A1}" srcOrd="0" destOrd="0" parTransId="{8730AF61-3D92-4E36-BA69-76B762D021F3}" sibTransId="{93039113-D29E-41E7-B722-DD4F7AEB5ABC}"/>
    <dgm:cxn modelId="{F5AAA78E-0729-4E6D-B8AE-8BF88C355F65}" srcId="{A9FE3169-31A8-409A-AC7B-5304B4E0DE44}" destId="{3072288A-AAC4-4D4F-96D6-E46808DE9E92}" srcOrd="7" destOrd="0" parTransId="{1738B959-CE12-4F7B-B98E-82CECCFDBE3B}" sibTransId="{26942AEF-439B-4C98-B737-4B436527C9BA}"/>
    <dgm:cxn modelId="{D59E1595-DEB6-4546-869E-F9AD5C07EE2B}" srcId="{A9FE3169-31A8-409A-AC7B-5304B4E0DE44}" destId="{CA762F59-45C1-4CC3-AA28-F46D4BA3519B}" srcOrd="2" destOrd="0" parTransId="{574ABB5C-6720-416C-8081-F2FC20F66F69}" sibTransId="{1020B7E2-B685-4090-9B6F-F20A1B54C4F2}"/>
    <dgm:cxn modelId="{587F6CA5-A50F-4B01-819C-CD926914BEFB}" srcId="{A9FE3169-31A8-409A-AC7B-5304B4E0DE44}" destId="{B68E1012-65FB-465C-B46D-551622D74A66}" srcOrd="14" destOrd="0" parTransId="{46E02A6E-D041-45E2-996B-4F4151090ABB}" sibTransId="{28309EA0-15F2-4D9E-87FC-46FECE3EFCCF}"/>
    <dgm:cxn modelId="{57670FA6-D4B2-4065-82D6-F9C35547EFCD}" srcId="{A9FE3169-31A8-409A-AC7B-5304B4E0DE44}" destId="{04FA6E73-E04A-43F1-8B27-B278A7CFAB73}" srcOrd="17" destOrd="0" parTransId="{05111201-981D-4849-A497-FD76CC14447F}" sibTransId="{7EA74BF6-A396-43AD-AD0D-B6CDC97C1887}"/>
    <dgm:cxn modelId="{0613FCA6-473D-4941-9DD9-943F1F819ED7}" srcId="{A9FE3169-31A8-409A-AC7B-5304B4E0DE44}" destId="{098DAD40-1FB4-4479-A019-8B72CE20A775}" srcOrd="10" destOrd="0" parTransId="{A0C9C0DD-3D86-4CB7-BB52-B3C5AB26A5E5}" sibTransId="{9660E515-0606-4CF5-8E6A-2448B6E4CF05}"/>
    <dgm:cxn modelId="{5D9D18B4-AE33-479C-9E48-D0198A62B878}" srcId="{A9FE3169-31A8-409A-AC7B-5304B4E0DE44}" destId="{78DA9256-B39D-4655-BB0F-9E7FF448E5E4}" srcOrd="12" destOrd="0" parTransId="{1AD70072-AAD1-41A2-988C-A1B7CC8E6D0F}" sibTransId="{E6EAD88B-F0FB-4A0D-B618-84E8E00A4538}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834C17C1-109A-4DB6-8FF8-60F51D5BD885}" srcId="{A9FE3169-31A8-409A-AC7B-5304B4E0DE44}" destId="{CDBD4D2F-F516-4FC6-8D9D-1B968A681464}" srcOrd="9" destOrd="0" parTransId="{5A44B40E-BAEA-4339-B9A1-B05AD5B879CE}" sibTransId="{C3E929CD-7CEB-42A6-9432-13A31A5C6804}"/>
    <dgm:cxn modelId="{4A189FCC-D464-4AFD-A40B-83031D45AA30}" srcId="{A9FE3169-31A8-409A-AC7B-5304B4E0DE44}" destId="{AB3459EC-C7D9-4C7E-A7BC-7C1C88738AB0}" srcOrd="16" destOrd="0" parTransId="{0F368294-441D-4808-8C91-F8A7AB6253FE}" sibTransId="{C3633561-34D8-491E-96D7-F502439E657A}"/>
    <dgm:cxn modelId="{5133D9D9-C124-4124-9551-D8E82EE10580}" srcId="{A9FE3169-31A8-409A-AC7B-5304B4E0DE44}" destId="{8656D4D2-3C87-4C79-9CF7-BE2E16C902D3}" srcOrd="11" destOrd="0" parTransId="{E009B4F1-47C3-4492-B691-EEAEAADCC64E}" sibTransId="{E98FD0AF-50FB-467E-BDA3-F164948C7A28}"/>
    <dgm:cxn modelId="{3F069AE0-4DA4-4281-8789-A792EC95820D}" srcId="{A9FE3169-31A8-409A-AC7B-5304B4E0DE44}" destId="{E83E06E2-D100-48F3-BDED-B02A67C498D2}" srcOrd="6" destOrd="0" parTransId="{F94C618F-65E8-449A-A880-23FC09BAAEB5}" sibTransId="{8D6BE51B-3FB5-4A24-961D-D7D969C203BD}"/>
    <dgm:cxn modelId="{F582C7E3-6650-4512-AF7D-85FF5F8B48DE}" type="presOf" srcId="{78DA9256-B39D-4655-BB0F-9E7FF448E5E4}" destId="{C4192723-48B5-4D8A-9C2A-1E860A41E805}" srcOrd="0" destOrd="12" presId="urn:microsoft.com/office/officeart/2005/8/layout/vList5"/>
    <dgm:cxn modelId="{8CDD9DED-1D46-4224-A7AF-7DC0F942BD2A}" type="presOf" srcId="{014ECDAF-AADF-4709-A0F8-FE2BB31A3820}" destId="{C4192723-48B5-4D8A-9C2A-1E860A41E805}" srcOrd="0" destOrd="13" presId="urn:microsoft.com/office/officeart/2005/8/layout/vList5"/>
    <dgm:cxn modelId="{176E84F1-35E7-4D8A-B5B4-5C1F706C7A69}" srcId="{A9FE3169-31A8-409A-AC7B-5304B4E0DE44}" destId="{212DE2EF-DDAF-4735-B18C-1BAAFAE3C61F}" srcOrd="3" destOrd="0" parTransId="{B233B38E-D1BF-4DA8-A6E1-620F5FC56CA3}" sibTransId="{512560BE-44A5-4F30-9519-439B21B2B04F}"/>
    <dgm:cxn modelId="{1621A6FE-0212-4E67-BD02-613426AB36DA}" srcId="{A9FE3169-31A8-409A-AC7B-5304B4E0DE44}" destId="{014ECDAF-AADF-4709-A0F8-FE2BB31A3820}" srcOrd="13" destOrd="0" parTransId="{18792379-3948-44D6-9BB5-7ACF943BF10E}" sibTransId="{36974077-23B8-4F7B-8D81-C6C9DC6BA10A}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Субсидия на страхование сельскохозяйственных животных</a:t>
          </a:r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 indent="0">
            <a:lnSpc>
              <a:spcPct val="90000"/>
            </a:lnSpc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AB3459EC-C7D9-4C7E-A7BC-7C1C88738AB0}">
      <dgm:prSet custT="1"/>
      <dgm:spPr/>
      <dgm:t>
        <a:bodyPr/>
        <a:lstStyle/>
        <a:p>
          <a:pPr indent="0">
            <a:lnSpc>
              <a:spcPct val="90000"/>
            </a:lnSpc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368294-441D-4808-8C91-F8A7AB6253FE}" type="parTrans" cxnId="{4A189FCC-D464-4AFD-A40B-83031D45AA30}">
      <dgm:prSet/>
      <dgm:spPr/>
      <dgm:t>
        <a:bodyPr/>
        <a:lstStyle/>
        <a:p>
          <a:endParaRPr lang="ru-RU"/>
        </a:p>
      </dgm:t>
    </dgm:pt>
    <dgm:pt modelId="{C3633561-34D8-491E-96D7-F502439E657A}" type="sibTrans" cxnId="{4A189FCC-D464-4AFD-A40B-83031D45AA30}">
      <dgm:prSet/>
      <dgm:spPr/>
      <dgm:t>
        <a:bodyPr/>
        <a:lstStyle/>
        <a:p>
          <a:endParaRPr lang="ru-RU"/>
        </a:p>
      </dgm:t>
    </dgm:pt>
    <dgm:pt modelId="{012A8AE1-8D59-4D3D-BD1C-FD0BE10E6C15}">
      <dgm:prSet phldrT="[Текст]" custT="1"/>
      <dgm:spPr/>
      <dgm:t>
        <a:bodyPr/>
        <a:lstStyle/>
        <a:p>
          <a:pPr indent="0">
            <a:lnSpc>
              <a:spcPct val="90000"/>
            </a:lnSpc>
            <a:buFontTx/>
            <a:buNone/>
          </a:pPr>
          <a:r>
            <a:rPr lang="ru-RU" altLang="ru-RU" sz="1600" b="1" kern="1200" dirty="0">
              <a:solidFill>
                <a:schemeClr val="tx1"/>
              </a:solidFill>
            </a:rPr>
            <a:t>50% от общей стоимости по договорам страхования</a:t>
          </a:r>
          <a:endParaRPr lang="ru-RU" sz="1600" b="0" i="1" kern="1200" dirty="0">
            <a:solidFill>
              <a:schemeClr val="tx1"/>
            </a:solidFill>
          </a:endParaRPr>
        </a:p>
      </dgm:t>
    </dgm:pt>
    <dgm:pt modelId="{2A81C2AB-4718-43ED-A04D-93119C59EEE6}" type="parTrans" cxnId="{3F1AF810-3697-488A-85DF-A88F7C24EF95}">
      <dgm:prSet/>
      <dgm:spPr/>
      <dgm:t>
        <a:bodyPr/>
        <a:lstStyle/>
        <a:p>
          <a:endParaRPr lang="ru-RU"/>
        </a:p>
      </dgm:t>
    </dgm:pt>
    <dgm:pt modelId="{F8F2381C-E92B-411D-9C81-17C65E426581}" type="sibTrans" cxnId="{3F1AF810-3697-488A-85DF-A88F7C24EF95}">
      <dgm:prSet/>
      <dgm:spPr/>
      <dgm:t>
        <a:bodyPr/>
        <a:lstStyle/>
        <a:p>
          <a:endParaRPr lang="ru-RU"/>
        </a:p>
      </dgm:t>
    </dgm:pt>
    <dgm:pt modelId="{A70502F3-F993-460B-838E-460E98E4C943}">
      <dgm:prSet custT="1"/>
      <dgm:spPr/>
      <dgm:t>
        <a:bodyPr/>
        <a:lstStyle/>
        <a:p>
          <a:pPr indent="0">
            <a:lnSpc>
              <a:spcPct val="90000"/>
            </a:lnSpc>
            <a:buFont typeface="Arial" panose="020B0604020202020204" pitchFamily="34" charset="0"/>
            <a:buNone/>
          </a:pPr>
          <a:endParaRPr lang="ru-RU" altLang="ru-RU" sz="14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F930F8-5E10-4427-A2D8-8B037CE37B11}" type="parTrans" cxnId="{CB90A837-76F4-4867-90B8-C3E8951AE6DD}">
      <dgm:prSet/>
      <dgm:spPr/>
      <dgm:t>
        <a:bodyPr/>
        <a:lstStyle/>
        <a:p>
          <a:endParaRPr lang="ru-RU"/>
        </a:p>
      </dgm:t>
    </dgm:pt>
    <dgm:pt modelId="{E771E523-05BE-4134-A90F-543164787432}" type="sibTrans" cxnId="{CB90A837-76F4-4867-90B8-C3E8951AE6DD}">
      <dgm:prSet/>
      <dgm:spPr/>
      <dgm:t>
        <a:bodyPr/>
        <a:lstStyle/>
        <a:p>
          <a:endParaRPr lang="ru-RU"/>
        </a:p>
      </dgm:t>
    </dgm:pt>
    <dgm:pt modelId="{B68E1012-65FB-465C-B46D-551622D74A66}">
      <dgm:prSet custT="1"/>
      <dgm:spPr/>
      <dgm:t>
        <a:bodyPr/>
        <a:lstStyle/>
        <a:p>
          <a:pPr indent="0">
            <a:lnSpc>
              <a:spcPct val="90000"/>
            </a:lnSpc>
            <a:buFont typeface="Arial" panose="020B0604020202020204" pitchFamily="34" charset="0"/>
            <a:buNone/>
          </a:pPr>
          <a:endParaRPr lang="ru-RU" altLang="ru-RU" sz="1800" b="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E02A6E-D041-45E2-996B-4F4151090ABB}" type="parTrans" cxnId="{587F6CA5-A50F-4B01-819C-CD926914BEFB}">
      <dgm:prSet/>
      <dgm:spPr/>
      <dgm:t>
        <a:bodyPr/>
        <a:lstStyle/>
        <a:p>
          <a:endParaRPr lang="ru-RU"/>
        </a:p>
      </dgm:t>
    </dgm:pt>
    <dgm:pt modelId="{28309EA0-15F2-4D9E-87FC-46FECE3EFCCF}" type="sibTrans" cxnId="{587F6CA5-A50F-4B01-819C-CD926914BEFB}">
      <dgm:prSet/>
      <dgm:spPr/>
      <dgm:t>
        <a:bodyPr/>
        <a:lstStyle/>
        <a:p>
          <a:endParaRPr lang="ru-RU"/>
        </a:p>
      </dgm:t>
    </dgm:pt>
    <dgm:pt modelId="{34F116E5-4F37-4F11-B91F-F5DD337B42A1}">
      <dgm:prSet phldrT="[Текст]" custT="1"/>
      <dgm:spPr/>
      <dgm:t>
        <a:bodyPr/>
        <a:lstStyle/>
        <a:p>
          <a:pPr indent="0">
            <a:lnSpc>
              <a:spcPct val="90000"/>
            </a:lnSpc>
            <a:buFontTx/>
            <a:buNone/>
          </a:pPr>
          <a:endParaRPr lang="ru-RU" sz="1400" b="1" i="0" kern="1200" dirty="0">
            <a:solidFill>
              <a:schemeClr val="tx1"/>
            </a:solidFill>
          </a:endParaRPr>
        </a:p>
      </dgm:t>
    </dgm:pt>
    <dgm:pt modelId="{8730AF61-3D92-4E36-BA69-76B762D021F3}" type="parTrans" cxnId="{8ABEA583-C585-458F-89B8-33CABD04E662}">
      <dgm:prSet/>
      <dgm:spPr/>
      <dgm:t>
        <a:bodyPr/>
        <a:lstStyle/>
        <a:p>
          <a:endParaRPr lang="ru-RU"/>
        </a:p>
      </dgm:t>
    </dgm:pt>
    <dgm:pt modelId="{93039113-D29E-41E7-B722-DD4F7AEB5ABC}" type="sibTrans" cxnId="{8ABEA583-C585-458F-89B8-33CABD04E662}">
      <dgm:prSet/>
      <dgm:spPr/>
      <dgm:t>
        <a:bodyPr/>
        <a:lstStyle/>
        <a:p>
          <a:endParaRPr lang="ru-RU"/>
        </a:p>
      </dgm:t>
    </dgm:pt>
    <dgm:pt modelId="{41387713-60EB-4C41-AA30-1341E2FB5AAE}">
      <dgm:prSet custT="1"/>
      <dgm:spPr/>
      <dgm:t>
        <a:bodyPr/>
        <a:lstStyle/>
        <a:p>
          <a:pPr indent="0">
            <a:lnSpc>
              <a:spcPct val="100000"/>
            </a:lnSpc>
            <a:buFontTx/>
            <a:buNone/>
          </a:pPr>
          <a:r>
            <a:rPr lang="ru-RU" sz="1600" b="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При страховании сельскохозяйственных животных договор о страховании заключен в отношении всего имеющегося поголовья сельскохозяйственных животных одного или нескольких видов на срок не менее чем один год.</a:t>
          </a:r>
          <a:endParaRPr lang="ru-RU" altLang="ru-RU" sz="1600" b="0" kern="1200" dirty="0">
            <a:solidFill>
              <a:prstClr val="black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66F474C3-04DA-4072-A354-F5DDE97438C5}" type="parTrans" cxnId="{F7C2C13D-AA8F-4EC3-B6A5-7E59904B3365}">
      <dgm:prSet/>
      <dgm:spPr/>
      <dgm:t>
        <a:bodyPr/>
        <a:lstStyle/>
        <a:p>
          <a:endParaRPr lang="ru-RU"/>
        </a:p>
      </dgm:t>
    </dgm:pt>
    <dgm:pt modelId="{01D492D5-5E94-42CD-95C1-47210ACAEF21}" type="sibTrans" cxnId="{F7C2C13D-AA8F-4EC3-B6A5-7E59904B3365}">
      <dgm:prSet/>
      <dgm:spPr/>
      <dgm:t>
        <a:bodyPr/>
        <a:lstStyle/>
        <a:p>
          <a:endParaRPr lang="ru-RU"/>
        </a:p>
      </dgm:t>
    </dgm:pt>
    <dgm:pt modelId="{3072288A-AAC4-4D4F-96D6-E46808DE9E92}">
      <dgm:prSet custT="1"/>
      <dgm:spPr/>
      <dgm:t>
        <a:bodyPr/>
        <a:lstStyle/>
        <a:p>
          <a:pPr indent="0">
            <a:lnSpc>
              <a:spcPct val="90000"/>
            </a:lnSpc>
            <a:buFontTx/>
            <a:buNone/>
          </a:pPr>
          <a:endParaRPr lang="ru-RU" alt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38B959-CE12-4F7B-B98E-82CECCFDBE3B}" type="parTrans" cxnId="{F5AAA78E-0729-4E6D-B8AE-8BF88C355F65}">
      <dgm:prSet/>
      <dgm:spPr/>
      <dgm:t>
        <a:bodyPr/>
        <a:lstStyle/>
        <a:p>
          <a:endParaRPr lang="ru-RU"/>
        </a:p>
      </dgm:t>
    </dgm:pt>
    <dgm:pt modelId="{26942AEF-439B-4C98-B737-4B436527C9BA}" type="sibTrans" cxnId="{F5AAA78E-0729-4E6D-B8AE-8BF88C355F65}">
      <dgm:prSet/>
      <dgm:spPr/>
      <dgm:t>
        <a:bodyPr/>
        <a:lstStyle/>
        <a:p>
          <a:endParaRPr lang="ru-RU"/>
        </a:p>
      </dgm:t>
    </dgm:pt>
    <dgm:pt modelId="{014ECDAF-AADF-4709-A0F8-FE2BB31A3820}">
      <dgm:prSet custT="1"/>
      <dgm:spPr/>
      <dgm:t>
        <a:bodyPr/>
        <a:lstStyle/>
        <a:p>
          <a:pPr indent="0">
            <a:lnSpc>
              <a:spcPct val="90000"/>
            </a:lnSpc>
            <a:buFontTx/>
            <a:buNone/>
          </a:pPr>
          <a:endParaRPr lang="ru-RU" alt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792379-3948-44D6-9BB5-7ACF943BF10E}" type="parTrans" cxnId="{1621A6FE-0212-4E67-BD02-613426AB36DA}">
      <dgm:prSet/>
      <dgm:spPr/>
      <dgm:t>
        <a:bodyPr/>
        <a:lstStyle/>
        <a:p>
          <a:endParaRPr lang="ru-RU"/>
        </a:p>
      </dgm:t>
    </dgm:pt>
    <dgm:pt modelId="{36974077-23B8-4F7B-8D81-C6C9DC6BA10A}" type="sibTrans" cxnId="{1621A6FE-0212-4E67-BD02-613426AB36DA}">
      <dgm:prSet/>
      <dgm:spPr/>
      <dgm:t>
        <a:bodyPr/>
        <a:lstStyle/>
        <a:p>
          <a:endParaRPr lang="ru-RU"/>
        </a:p>
      </dgm:t>
    </dgm:pt>
    <dgm:pt modelId="{FB7B2D1A-BB0B-4109-8CAC-456F28611F2E}">
      <dgm:prSet phldrT="[Текст]" custT="1"/>
      <dgm:spPr/>
      <dgm:t>
        <a:bodyPr/>
        <a:lstStyle/>
        <a:p>
          <a:pPr indent="0">
            <a:lnSpc>
              <a:spcPct val="90000"/>
            </a:lnSpc>
            <a:buFontTx/>
            <a:buNone/>
          </a:pPr>
          <a:endParaRPr lang="ru-RU" sz="1600" b="1" i="0" kern="1200" dirty="0">
            <a:solidFill>
              <a:schemeClr val="tx1"/>
            </a:solidFill>
          </a:endParaRPr>
        </a:p>
      </dgm:t>
    </dgm:pt>
    <dgm:pt modelId="{B8A2728A-C682-4B03-9279-9E2561A6BAD5}" type="parTrans" cxnId="{DBDFFC11-A19E-46FA-826D-038526085071}">
      <dgm:prSet/>
      <dgm:spPr/>
      <dgm:t>
        <a:bodyPr/>
        <a:lstStyle/>
        <a:p>
          <a:endParaRPr lang="ru-RU"/>
        </a:p>
      </dgm:t>
    </dgm:pt>
    <dgm:pt modelId="{664E4B08-022B-4D24-8794-E7A505442EDF}" type="sibTrans" cxnId="{DBDFFC11-A19E-46FA-826D-038526085071}">
      <dgm:prSet/>
      <dgm:spPr/>
      <dgm:t>
        <a:bodyPr/>
        <a:lstStyle/>
        <a:p>
          <a:endParaRPr lang="ru-RU"/>
        </a:p>
      </dgm:t>
    </dgm:pt>
    <dgm:pt modelId="{CA762F59-45C1-4CC3-AA28-F46D4BA3519B}">
      <dgm:prSet phldrT="[Текст]" custT="1"/>
      <dgm:spPr/>
      <dgm:t>
        <a:bodyPr/>
        <a:lstStyle/>
        <a:p>
          <a:pPr indent="0">
            <a:lnSpc>
              <a:spcPct val="90000"/>
            </a:lnSpc>
            <a:buFontTx/>
            <a:buNone/>
          </a:pPr>
          <a:endParaRPr lang="ru-RU" sz="1600" b="1" i="0" kern="1200" dirty="0">
            <a:solidFill>
              <a:schemeClr val="tx1"/>
            </a:solidFill>
          </a:endParaRPr>
        </a:p>
      </dgm:t>
    </dgm:pt>
    <dgm:pt modelId="{574ABB5C-6720-416C-8081-F2FC20F66F69}" type="parTrans" cxnId="{D59E1595-DEB6-4546-869E-F9AD5C07EE2B}">
      <dgm:prSet/>
      <dgm:spPr/>
      <dgm:t>
        <a:bodyPr/>
        <a:lstStyle/>
        <a:p>
          <a:endParaRPr lang="ru-RU"/>
        </a:p>
      </dgm:t>
    </dgm:pt>
    <dgm:pt modelId="{1020B7E2-B685-4090-9B6F-F20A1B54C4F2}" type="sibTrans" cxnId="{D59E1595-DEB6-4546-869E-F9AD5C07EE2B}">
      <dgm:prSet/>
      <dgm:spPr/>
      <dgm:t>
        <a:bodyPr/>
        <a:lstStyle/>
        <a:p>
          <a:endParaRPr lang="ru-RU"/>
        </a:p>
      </dgm:t>
    </dgm:pt>
    <dgm:pt modelId="{212DE2EF-DDAF-4735-B18C-1BAAFAE3C61F}">
      <dgm:prSet phldrT="[Текст]" custT="1"/>
      <dgm:spPr/>
      <dgm:t>
        <a:bodyPr/>
        <a:lstStyle/>
        <a:p>
          <a:pPr indent="0">
            <a:lnSpc>
              <a:spcPct val="90000"/>
            </a:lnSpc>
            <a:buFontTx/>
            <a:buNone/>
          </a:pPr>
          <a:endParaRPr lang="ru-RU" sz="1600" b="1" i="0" kern="1200" dirty="0">
            <a:solidFill>
              <a:schemeClr val="tx1"/>
            </a:solidFill>
          </a:endParaRPr>
        </a:p>
      </dgm:t>
    </dgm:pt>
    <dgm:pt modelId="{B233B38E-D1BF-4DA8-A6E1-620F5FC56CA3}" type="parTrans" cxnId="{176E84F1-35E7-4D8A-B5B4-5C1F706C7A69}">
      <dgm:prSet/>
      <dgm:spPr/>
      <dgm:t>
        <a:bodyPr/>
        <a:lstStyle/>
        <a:p>
          <a:endParaRPr lang="ru-RU"/>
        </a:p>
      </dgm:t>
    </dgm:pt>
    <dgm:pt modelId="{512560BE-44A5-4F30-9519-439B21B2B04F}" type="sibTrans" cxnId="{176E84F1-35E7-4D8A-B5B4-5C1F706C7A69}">
      <dgm:prSet/>
      <dgm:spPr/>
      <dgm:t>
        <a:bodyPr/>
        <a:lstStyle/>
        <a:p>
          <a:endParaRPr lang="ru-RU"/>
        </a:p>
      </dgm:t>
    </dgm:pt>
    <dgm:pt modelId="{E36B146B-8789-4204-A17C-DBE2DC6599FE}">
      <dgm:prSet custT="1"/>
      <dgm:spPr/>
      <dgm:t>
        <a:bodyPr/>
        <a:lstStyle/>
        <a:p>
          <a:pPr indent="0">
            <a:lnSpc>
              <a:spcPct val="90000"/>
            </a:lnSpc>
            <a:buFontTx/>
            <a:buNone/>
          </a:pPr>
          <a:endParaRPr lang="ru-RU" altLang="ru-RU" sz="16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A27E16-03D0-4309-9BFB-7050FBC9B9BE}" type="parTrans" cxnId="{3B294F31-ABFC-46E3-B964-1B0140716D7F}">
      <dgm:prSet/>
      <dgm:spPr/>
      <dgm:t>
        <a:bodyPr/>
        <a:lstStyle/>
        <a:p>
          <a:endParaRPr lang="ru-RU"/>
        </a:p>
      </dgm:t>
    </dgm:pt>
    <dgm:pt modelId="{B4F7C144-CBE8-4B5B-BCA5-8F76079BE92C}" type="sibTrans" cxnId="{3B294F31-ABFC-46E3-B964-1B0140716D7F}">
      <dgm:prSet/>
      <dgm:spPr/>
      <dgm:t>
        <a:bodyPr/>
        <a:lstStyle/>
        <a:p>
          <a:endParaRPr lang="ru-RU"/>
        </a:p>
      </dgm:t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14301">
        <dgm:presLayoutVars>
          <dgm:bulletEnabled val="1"/>
        </dgm:presLayoutVars>
      </dgm:prSet>
      <dgm:spPr/>
    </dgm:pt>
  </dgm:ptLst>
  <dgm:cxnLst>
    <dgm:cxn modelId="{11A90309-AF2D-401A-9A7D-A999E9C97DC7}" type="presOf" srcId="{3072288A-AAC4-4D4F-96D6-E46808DE9E92}" destId="{C4192723-48B5-4D8A-9C2A-1E860A41E805}" srcOrd="0" destOrd="5" presId="urn:microsoft.com/office/officeart/2005/8/layout/vList5"/>
    <dgm:cxn modelId="{8679B40C-E852-4DFA-8AEF-FB724F9503CC}" type="presOf" srcId="{FB7B2D1A-BB0B-4109-8CAC-456F28611F2E}" destId="{C4192723-48B5-4D8A-9C2A-1E860A41E805}" srcOrd="0" destOrd="1" presId="urn:microsoft.com/office/officeart/2005/8/layout/vList5"/>
    <dgm:cxn modelId="{3028430D-6073-4C47-9087-8A994A142700}" type="presOf" srcId="{AB3459EC-C7D9-4C7E-A7BC-7C1C88738AB0}" destId="{C4192723-48B5-4D8A-9C2A-1E860A41E805}" srcOrd="0" destOrd="11" presId="urn:microsoft.com/office/officeart/2005/8/layout/vList5"/>
    <dgm:cxn modelId="{3F1AF810-3697-488A-85DF-A88F7C24EF95}" srcId="{A9FE3169-31A8-409A-AC7B-5304B4E0DE44}" destId="{012A8AE1-8D59-4D3D-BD1C-FD0BE10E6C15}" srcOrd="4" destOrd="0" parTransId="{2A81C2AB-4718-43ED-A04D-93119C59EEE6}" sibTransId="{F8F2381C-E92B-411D-9C81-17C65E426581}"/>
    <dgm:cxn modelId="{DBDFFC11-A19E-46FA-826D-038526085071}" srcId="{A9FE3169-31A8-409A-AC7B-5304B4E0DE44}" destId="{FB7B2D1A-BB0B-4109-8CAC-456F28611F2E}" srcOrd="1" destOrd="0" parTransId="{B8A2728A-C682-4B03-9279-9E2561A6BAD5}" sibTransId="{664E4B08-022B-4D24-8794-E7A505442EDF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DFA2A62B-23BC-404F-8243-28A04A9B97C9}" type="presOf" srcId="{04FA6E73-E04A-43F1-8B27-B278A7CFAB73}" destId="{C4192723-48B5-4D8A-9C2A-1E860A41E805}" srcOrd="0" destOrd="12" presId="urn:microsoft.com/office/officeart/2005/8/layout/vList5"/>
    <dgm:cxn modelId="{73B0152F-7213-4642-9F1E-E55DCA107ABE}" type="presOf" srcId="{41387713-60EB-4C41-AA30-1341E2FB5AAE}" destId="{C4192723-48B5-4D8A-9C2A-1E860A41E805}" srcOrd="0" destOrd="6" presId="urn:microsoft.com/office/officeart/2005/8/layout/vList5"/>
    <dgm:cxn modelId="{D9691D2F-A1DB-46F1-BE9C-558F16F0984D}" type="presOf" srcId="{212DE2EF-DDAF-4735-B18C-1BAAFAE3C61F}" destId="{C4192723-48B5-4D8A-9C2A-1E860A41E805}" srcOrd="0" destOrd="3" presId="urn:microsoft.com/office/officeart/2005/8/layout/vList5"/>
    <dgm:cxn modelId="{7DF87230-B9C1-4975-B4CA-7C59E8ACD358}" type="presOf" srcId="{B68E1012-65FB-465C-B46D-551622D74A66}" destId="{C4192723-48B5-4D8A-9C2A-1E860A41E805}" srcOrd="0" destOrd="9" presId="urn:microsoft.com/office/officeart/2005/8/layout/vList5"/>
    <dgm:cxn modelId="{3B294F31-ABFC-46E3-B964-1B0140716D7F}" srcId="{A9FE3169-31A8-409A-AC7B-5304B4E0DE44}" destId="{E36B146B-8789-4204-A17C-DBE2DC6599FE}" srcOrd="7" destOrd="0" parTransId="{DAA27E16-03D0-4309-9BFB-7050FBC9B9BE}" sibTransId="{B4F7C144-CBE8-4B5B-BCA5-8F76079BE92C}"/>
    <dgm:cxn modelId="{B703BC33-28FF-49C7-B5A3-E217A7EE8373}" type="presOf" srcId="{E36B146B-8789-4204-A17C-DBE2DC6599FE}" destId="{C4192723-48B5-4D8A-9C2A-1E860A41E805}" srcOrd="0" destOrd="7" presId="urn:microsoft.com/office/officeart/2005/8/layout/vList5"/>
    <dgm:cxn modelId="{CB90A837-76F4-4867-90B8-C3E8951AE6DD}" srcId="{A9FE3169-31A8-409A-AC7B-5304B4E0DE44}" destId="{A70502F3-F993-460B-838E-460E98E4C943}" srcOrd="10" destOrd="0" parTransId="{13F930F8-5E10-4427-A2D8-8B037CE37B11}" sibTransId="{E771E523-05BE-4134-A90F-543164787432}"/>
    <dgm:cxn modelId="{F7C2C13D-AA8F-4EC3-B6A5-7E59904B3365}" srcId="{A9FE3169-31A8-409A-AC7B-5304B4E0DE44}" destId="{41387713-60EB-4C41-AA30-1341E2FB5AAE}" srcOrd="6" destOrd="0" parTransId="{66F474C3-04DA-4072-A354-F5DDE97438C5}" sibTransId="{01D492D5-5E94-42CD-95C1-47210ACAEF21}"/>
    <dgm:cxn modelId="{11D9B17B-0244-41F1-8A36-03EDF470A4CE}" type="presOf" srcId="{CA762F59-45C1-4CC3-AA28-F46D4BA3519B}" destId="{C4192723-48B5-4D8A-9C2A-1E860A41E805}" srcOrd="0" destOrd="2" presId="urn:microsoft.com/office/officeart/2005/8/layout/vList5"/>
    <dgm:cxn modelId="{3FEAB87B-3398-40B5-9CF0-E1E0787A857B}" type="presOf" srcId="{012A8AE1-8D59-4D3D-BD1C-FD0BE10E6C15}" destId="{C4192723-48B5-4D8A-9C2A-1E860A41E805}" srcOrd="0" destOrd="4" presId="urn:microsoft.com/office/officeart/2005/8/layout/vList5"/>
    <dgm:cxn modelId="{B89CAF81-E43F-4161-9F5D-7765E66E6B7E}" type="presOf" srcId="{A70502F3-F993-460B-838E-460E98E4C943}" destId="{C4192723-48B5-4D8A-9C2A-1E860A41E805}" srcOrd="0" destOrd="10" presId="urn:microsoft.com/office/officeart/2005/8/layout/vList5"/>
    <dgm:cxn modelId="{6814D682-77DC-4882-81A9-272A838A6C2F}" type="presOf" srcId="{34F116E5-4F37-4F11-B91F-F5DD337B42A1}" destId="{C4192723-48B5-4D8A-9C2A-1E860A41E805}" srcOrd="0" destOrd="0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8ABEA583-C585-458F-89B8-33CABD04E662}" srcId="{A9FE3169-31A8-409A-AC7B-5304B4E0DE44}" destId="{34F116E5-4F37-4F11-B91F-F5DD337B42A1}" srcOrd="0" destOrd="0" parTransId="{8730AF61-3D92-4E36-BA69-76B762D021F3}" sibTransId="{93039113-D29E-41E7-B722-DD4F7AEB5ABC}"/>
    <dgm:cxn modelId="{F5AAA78E-0729-4E6D-B8AE-8BF88C355F65}" srcId="{A9FE3169-31A8-409A-AC7B-5304B4E0DE44}" destId="{3072288A-AAC4-4D4F-96D6-E46808DE9E92}" srcOrd="5" destOrd="0" parTransId="{1738B959-CE12-4F7B-B98E-82CECCFDBE3B}" sibTransId="{26942AEF-439B-4C98-B737-4B436527C9BA}"/>
    <dgm:cxn modelId="{D59E1595-DEB6-4546-869E-F9AD5C07EE2B}" srcId="{A9FE3169-31A8-409A-AC7B-5304B4E0DE44}" destId="{CA762F59-45C1-4CC3-AA28-F46D4BA3519B}" srcOrd="2" destOrd="0" parTransId="{574ABB5C-6720-416C-8081-F2FC20F66F69}" sibTransId="{1020B7E2-B685-4090-9B6F-F20A1B54C4F2}"/>
    <dgm:cxn modelId="{587F6CA5-A50F-4B01-819C-CD926914BEFB}" srcId="{A9FE3169-31A8-409A-AC7B-5304B4E0DE44}" destId="{B68E1012-65FB-465C-B46D-551622D74A66}" srcOrd="9" destOrd="0" parTransId="{46E02A6E-D041-45E2-996B-4F4151090ABB}" sibTransId="{28309EA0-15F2-4D9E-87FC-46FECE3EFCCF}"/>
    <dgm:cxn modelId="{57670FA6-D4B2-4065-82D6-F9C35547EFCD}" srcId="{A9FE3169-31A8-409A-AC7B-5304B4E0DE44}" destId="{04FA6E73-E04A-43F1-8B27-B278A7CFAB73}" srcOrd="12" destOrd="0" parTransId="{05111201-981D-4849-A497-FD76CC14447F}" sibTransId="{7EA74BF6-A396-43AD-AD0D-B6CDC97C1887}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4A189FCC-D464-4AFD-A40B-83031D45AA30}" srcId="{A9FE3169-31A8-409A-AC7B-5304B4E0DE44}" destId="{AB3459EC-C7D9-4C7E-A7BC-7C1C88738AB0}" srcOrd="11" destOrd="0" parTransId="{0F368294-441D-4808-8C91-F8A7AB6253FE}" sibTransId="{C3633561-34D8-491E-96D7-F502439E657A}"/>
    <dgm:cxn modelId="{8CDD9DED-1D46-4224-A7AF-7DC0F942BD2A}" type="presOf" srcId="{014ECDAF-AADF-4709-A0F8-FE2BB31A3820}" destId="{C4192723-48B5-4D8A-9C2A-1E860A41E805}" srcOrd="0" destOrd="8" presId="urn:microsoft.com/office/officeart/2005/8/layout/vList5"/>
    <dgm:cxn modelId="{176E84F1-35E7-4D8A-B5B4-5C1F706C7A69}" srcId="{A9FE3169-31A8-409A-AC7B-5304B4E0DE44}" destId="{212DE2EF-DDAF-4735-B18C-1BAAFAE3C61F}" srcOrd="3" destOrd="0" parTransId="{B233B38E-D1BF-4DA8-A6E1-620F5FC56CA3}" sibTransId="{512560BE-44A5-4F30-9519-439B21B2B04F}"/>
    <dgm:cxn modelId="{1621A6FE-0212-4E67-BD02-613426AB36DA}" srcId="{A9FE3169-31A8-409A-AC7B-5304B4E0DE44}" destId="{014ECDAF-AADF-4709-A0F8-FE2BB31A3820}" srcOrd="8" destOrd="0" parTransId="{18792379-3948-44D6-9BB5-7ACF943BF10E}" sibTransId="{36974077-23B8-4F7B-8D81-C6C9DC6BA10A}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alt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Техника и оборудование для заготовки и приготовления кормов</a:t>
          </a:r>
          <a:endParaRPr lang="ru-RU" sz="2800" dirty="0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F6D24E1E-4459-42B2-9CCC-E5A66EFD8B30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20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Наличие на 01 января текущего года:</a:t>
          </a:r>
          <a:endParaRPr lang="ru-RU" sz="2000" b="0" i="1" dirty="0">
            <a:solidFill>
              <a:schemeClr val="tx1"/>
            </a:solidFill>
          </a:endParaRPr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/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>
            <a:buNone/>
          </a:pP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AB3459EC-C7D9-4C7E-A7BC-7C1C88738AB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368294-441D-4808-8C91-F8A7AB6253FE}" type="parTrans" cxnId="{4A189FCC-D464-4AFD-A40B-83031D45AA30}">
      <dgm:prSet/>
      <dgm:spPr/>
      <dgm:t>
        <a:bodyPr/>
        <a:lstStyle/>
        <a:p>
          <a:endParaRPr lang="ru-RU"/>
        </a:p>
      </dgm:t>
    </dgm:pt>
    <dgm:pt modelId="{C3633561-34D8-491E-96D7-F502439E657A}" type="sibTrans" cxnId="{4A189FCC-D464-4AFD-A40B-83031D45AA30}">
      <dgm:prSet/>
      <dgm:spPr/>
      <dgm:t>
        <a:bodyPr/>
        <a:lstStyle/>
        <a:p>
          <a:endParaRPr lang="ru-RU"/>
        </a:p>
      </dgm:t>
    </dgm:pt>
    <dgm:pt modelId="{012A8AE1-8D59-4D3D-BD1C-FD0BE10E6C15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sz="1800" b="1" dirty="0">
            <a:solidFill>
              <a:schemeClr val="tx1"/>
            </a:solidFill>
          </a:endParaRPr>
        </a:p>
      </dgm:t>
    </dgm:pt>
    <dgm:pt modelId="{2A81C2AB-4718-43ED-A04D-93119C59EEE6}" type="parTrans" cxnId="{3F1AF810-3697-488A-85DF-A88F7C24EF95}">
      <dgm:prSet/>
      <dgm:spPr/>
      <dgm:t>
        <a:bodyPr/>
        <a:lstStyle/>
        <a:p>
          <a:endParaRPr lang="ru-RU"/>
        </a:p>
      </dgm:t>
    </dgm:pt>
    <dgm:pt modelId="{F8F2381C-E92B-411D-9C81-17C65E426581}" type="sibTrans" cxnId="{3F1AF810-3697-488A-85DF-A88F7C24EF95}">
      <dgm:prSet/>
      <dgm:spPr/>
      <dgm:t>
        <a:bodyPr/>
        <a:lstStyle/>
        <a:p>
          <a:endParaRPr lang="ru-RU"/>
        </a:p>
      </dgm:t>
    </dgm:pt>
    <dgm:pt modelId="{848C80D2-8E3F-4609-B830-6D17D736961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123607-93AE-4A93-916D-D8DDE5D76E91}" type="parTrans" cxnId="{B11E7892-2139-4E56-8DE3-AABE9E6F7723}">
      <dgm:prSet/>
      <dgm:spPr/>
      <dgm:t>
        <a:bodyPr/>
        <a:lstStyle/>
        <a:p>
          <a:endParaRPr lang="ru-RU"/>
        </a:p>
      </dgm:t>
    </dgm:pt>
    <dgm:pt modelId="{EACFD2B2-92AF-49D8-AD4C-5EE8E79E02E8}" type="sibTrans" cxnId="{B11E7892-2139-4E56-8DE3-AABE9E6F7723}">
      <dgm:prSet/>
      <dgm:spPr/>
      <dgm:t>
        <a:bodyPr/>
        <a:lstStyle/>
        <a:p>
          <a:endParaRPr lang="ru-RU"/>
        </a:p>
      </dgm:t>
    </dgm:pt>
    <dgm:pt modelId="{34E407DD-FDBF-4501-AE6E-C2BDA4390054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20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86DD47-6B3F-4E3E-BFB2-B5AB3E9BF56F}" type="parTrans" cxnId="{563CA1C6-D630-4339-9618-B66DE48D0D28}">
      <dgm:prSet/>
      <dgm:spPr/>
      <dgm:t>
        <a:bodyPr/>
        <a:lstStyle/>
        <a:p>
          <a:endParaRPr lang="ru-RU"/>
        </a:p>
      </dgm:t>
    </dgm:pt>
    <dgm:pt modelId="{B24A1A9A-3D4B-4A2E-84F4-A0C7D1CC7F6F}" type="sibTrans" cxnId="{563CA1C6-D630-4339-9618-B66DE48D0D28}">
      <dgm:prSet/>
      <dgm:spPr/>
      <dgm:t>
        <a:bodyPr/>
        <a:lstStyle/>
        <a:p>
          <a:endParaRPr lang="ru-RU"/>
        </a:p>
      </dgm:t>
    </dgm:pt>
    <dgm:pt modelId="{12167B43-43DD-4D64-8EC2-7B9A69E596B2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20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не менее 40 голов коров КРС мясных пород  и (или)</a:t>
          </a:r>
        </a:p>
      </dgm:t>
    </dgm:pt>
    <dgm:pt modelId="{6F5704B0-8715-49A3-84A7-84FB2CBC0589}" type="parTrans" cxnId="{EEDBFD44-53B8-4B49-81E5-125DA3D52CA3}">
      <dgm:prSet/>
      <dgm:spPr/>
      <dgm:t>
        <a:bodyPr/>
        <a:lstStyle/>
        <a:p>
          <a:endParaRPr lang="ru-RU"/>
        </a:p>
      </dgm:t>
    </dgm:pt>
    <dgm:pt modelId="{329C2DC4-ED4B-467E-A954-2EED5148C3BD}" type="sibTrans" cxnId="{EEDBFD44-53B8-4B49-81E5-125DA3D52CA3}">
      <dgm:prSet/>
      <dgm:spPr/>
      <dgm:t>
        <a:bodyPr/>
        <a:lstStyle/>
        <a:p>
          <a:endParaRPr lang="ru-RU"/>
        </a:p>
      </dgm:t>
    </dgm:pt>
    <dgm:pt modelId="{3A8D5A78-BF84-40A9-8978-B09D20EC88AB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20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8A8ED3A1-56C9-49A4-82F5-6D69C4F9EBAC}" type="parTrans" cxnId="{1192E924-6E32-4E4D-A1CC-CB0BBA9A3C37}">
      <dgm:prSet/>
      <dgm:spPr/>
      <dgm:t>
        <a:bodyPr/>
        <a:lstStyle/>
        <a:p>
          <a:endParaRPr lang="ru-RU"/>
        </a:p>
      </dgm:t>
    </dgm:pt>
    <dgm:pt modelId="{9FE49D43-33EE-4898-A4E4-E5CB406C0C02}" type="sibTrans" cxnId="{1192E924-6E32-4E4D-A1CC-CB0BBA9A3C37}">
      <dgm:prSet/>
      <dgm:spPr/>
      <dgm:t>
        <a:bodyPr/>
        <a:lstStyle/>
        <a:p>
          <a:endParaRPr lang="ru-RU"/>
        </a:p>
      </dgm:t>
    </dgm:pt>
    <dgm:pt modelId="{A14DFE9D-AB07-4F51-9890-7228F7AC50E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20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не менее 50 голов молочного направления и (или)</a:t>
          </a:r>
        </a:p>
      </dgm:t>
    </dgm:pt>
    <dgm:pt modelId="{00035670-5060-4659-9BE1-085549B53064}" type="parTrans" cxnId="{DBFB4D95-A380-4FB8-AD78-1ABF3C931255}">
      <dgm:prSet/>
      <dgm:spPr/>
      <dgm:t>
        <a:bodyPr/>
        <a:lstStyle/>
        <a:p>
          <a:endParaRPr lang="ru-RU"/>
        </a:p>
      </dgm:t>
    </dgm:pt>
    <dgm:pt modelId="{B19F0053-885D-4B91-AA96-0929D67710D2}" type="sibTrans" cxnId="{DBFB4D95-A380-4FB8-AD78-1ABF3C931255}">
      <dgm:prSet/>
      <dgm:spPr/>
      <dgm:t>
        <a:bodyPr/>
        <a:lstStyle/>
        <a:p>
          <a:endParaRPr lang="ru-RU"/>
        </a:p>
      </dgm:t>
    </dgm:pt>
    <dgm:pt modelId="{906228B8-3DA9-48FB-87AB-D1D8C45EF5C5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20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3BFF74A8-B64B-4997-BEE4-C70BC02BD745}" type="parTrans" cxnId="{E2283B41-FC2D-4912-81D5-8BD045931E34}">
      <dgm:prSet/>
      <dgm:spPr/>
      <dgm:t>
        <a:bodyPr/>
        <a:lstStyle/>
        <a:p>
          <a:endParaRPr lang="ru-RU"/>
        </a:p>
      </dgm:t>
    </dgm:pt>
    <dgm:pt modelId="{688A989B-8012-4D10-850A-072CE992B397}" type="sibTrans" cxnId="{E2283B41-FC2D-4912-81D5-8BD045931E34}">
      <dgm:prSet/>
      <dgm:spPr/>
      <dgm:t>
        <a:bodyPr/>
        <a:lstStyle/>
        <a:p>
          <a:endParaRPr lang="ru-RU"/>
        </a:p>
      </dgm:t>
    </dgm:pt>
    <dgm:pt modelId="{C3732D3F-0A66-492B-B612-333E832D0B8B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20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не менее 400 голов овец</a:t>
          </a:r>
        </a:p>
      </dgm:t>
    </dgm:pt>
    <dgm:pt modelId="{3D631CA0-E5C5-41D5-9A57-5F25C752E35A}" type="parTrans" cxnId="{3FF2D71D-DA51-45C5-8A45-280BCB3CB053}">
      <dgm:prSet/>
      <dgm:spPr/>
      <dgm:t>
        <a:bodyPr/>
        <a:lstStyle/>
        <a:p>
          <a:endParaRPr lang="ru-RU"/>
        </a:p>
      </dgm:t>
    </dgm:pt>
    <dgm:pt modelId="{3232A8BD-C5B7-4FCE-AA81-046A6DFC7430}" type="sibTrans" cxnId="{3FF2D71D-DA51-45C5-8A45-280BCB3CB053}">
      <dgm:prSet/>
      <dgm:spPr/>
      <dgm:t>
        <a:bodyPr/>
        <a:lstStyle/>
        <a:p>
          <a:endParaRPr lang="ru-RU"/>
        </a:p>
      </dgm:t>
    </dgm:pt>
    <dgm:pt modelId="{A8E37E24-BAB0-42DF-AF94-B0C7F700A8F4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20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B14BAC-3034-4EF8-826D-E7CE1D5FE94B}" type="parTrans" cxnId="{12E28256-9771-4CD8-91BA-9994FE25241E}">
      <dgm:prSet/>
      <dgm:spPr/>
      <dgm:t>
        <a:bodyPr/>
        <a:lstStyle/>
        <a:p>
          <a:endParaRPr lang="ru-RU"/>
        </a:p>
      </dgm:t>
    </dgm:pt>
    <dgm:pt modelId="{0BCB617E-F017-48DA-B529-4E427B629B1E}" type="sibTrans" cxnId="{12E28256-9771-4CD8-91BA-9994FE25241E}">
      <dgm:prSet/>
      <dgm:spPr/>
      <dgm:t>
        <a:bodyPr/>
        <a:lstStyle/>
        <a:p>
          <a:endParaRPr lang="ru-RU"/>
        </a:p>
      </dgm:t>
    </dgm:pt>
    <dgm:pt modelId="{7EC3285C-BD52-4F18-A856-7E0407C963AD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20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Сохранение или увеличение поголовья животных </a:t>
          </a:r>
        </a:p>
      </dgm:t>
    </dgm:pt>
    <dgm:pt modelId="{C8CBC324-744E-4EBC-9643-3578F5FB4F9A}" type="parTrans" cxnId="{29070E17-3D3E-48F3-A055-848E9A92231E}">
      <dgm:prSet/>
      <dgm:spPr/>
      <dgm:t>
        <a:bodyPr/>
        <a:lstStyle/>
        <a:p>
          <a:endParaRPr lang="ru-RU"/>
        </a:p>
      </dgm:t>
    </dgm:pt>
    <dgm:pt modelId="{B6D34E29-03EC-4F4A-83FD-6140819C79AC}" type="sibTrans" cxnId="{29070E17-3D3E-48F3-A055-848E9A92231E}">
      <dgm:prSet/>
      <dgm:spPr/>
      <dgm:t>
        <a:bodyPr/>
        <a:lstStyle/>
        <a:p>
          <a:endParaRPr lang="ru-RU"/>
        </a:p>
      </dgm:t>
    </dgm:pt>
    <dgm:pt modelId="{9F067212-B017-45D9-AD5A-CB45E43E61C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20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(за 2 года) </a:t>
          </a:r>
        </a:p>
      </dgm:t>
    </dgm:pt>
    <dgm:pt modelId="{4847F288-28B0-4BE6-BA50-04B1F030560E}" type="parTrans" cxnId="{FA48404A-7A04-4ED5-B771-EE2A1FEC371D}">
      <dgm:prSet/>
      <dgm:spPr/>
      <dgm:t>
        <a:bodyPr/>
        <a:lstStyle/>
        <a:p>
          <a:endParaRPr lang="ru-RU"/>
        </a:p>
      </dgm:t>
    </dgm:pt>
    <dgm:pt modelId="{9C979B8A-9637-4271-9714-643DAAD1D595}" type="sibTrans" cxnId="{FA48404A-7A04-4ED5-B771-EE2A1FEC371D}">
      <dgm:prSet/>
      <dgm:spPr/>
      <dgm:t>
        <a:bodyPr/>
        <a:lstStyle/>
        <a:p>
          <a:endParaRPr lang="ru-RU"/>
        </a:p>
      </dgm:t>
    </dgm:pt>
    <dgm:pt modelId="{99744D2D-3AB3-4AA4-9E37-A517AC3EC404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8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CFB447-D21A-42F1-A6DF-971236EE722B}" type="parTrans" cxnId="{A4F1CA21-548A-49F3-8C1D-E0A28196878B}">
      <dgm:prSet/>
      <dgm:spPr/>
      <dgm:t>
        <a:bodyPr/>
        <a:lstStyle/>
        <a:p>
          <a:endParaRPr lang="ru-RU"/>
        </a:p>
      </dgm:t>
    </dgm:pt>
    <dgm:pt modelId="{4CEAD77B-603B-4327-8E2B-94C34931E648}" type="sibTrans" cxnId="{A4F1CA21-548A-49F3-8C1D-E0A28196878B}">
      <dgm:prSet/>
      <dgm:spPr/>
      <dgm:t>
        <a:bodyPr/>
        <a:lstStyle/>
        <a:p>
          <a:endParaRPr lang="ru-RU"/>
        </a:p>
      </dgm:t>
    </dgm:pt>
    <dgm:pt modelId="{9DC4B019-BE68-4643-953E-2F6FE67F6A01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sz="2000" b="0" i="1" dirty="0">
            <a:solidFill>
              <a:schemeClr val="tx1"/>
            </a:solidFill>
          </a:endParaRPr>
        </a:p>
      </dgm:t>
    </dgm:pt>
    <dgm:pt modelId="{06379094-26CA-4B89-A1AC-39A08ACDD8E4}" type="parTrans" cxnId="{47ACD029-BBAD-4D9D-9496-C76F56C2F7B0}">
      <dgm:prSet/>
      <dgm:spPr/>
      <dgm:t>
        <a:bodyPr/>
        <a:lstStyle/>
        <a:p>
          <a:endParaRPr lang="ru-RU"/>
        </a:p>
      </dgm:t>
    </dgm:pt>
    <dgm:pt modelId="{D942B160-1A7D-4537-ABFB-5680E1BB4589}" type="sibTrans" cxnId="{47ACD029-BBAD-4D9D-9496-C76F56C2F7B0}">
      <dgm:prSet/>
      <dgm:spPr/>
      <dgm:t>
        <a:bodyPr/>
        <a:lstStyle/>
        <a:p>
          <a:endParaRPr lang="ru-RU"/>
        </a:p>
      </dgm:t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 custScaleY="93947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97547">
        <dgm:presLayoutVars>
          <dgm:bulletEnabled val="1"/>
        </dgm:presLayoutVars>
      </dgm:prSet>
      <dgm:spPr/>
    </dgm:pt>
  </dgm:ptLst>
  <dgm:cxnLst>
    <dgm:cxn modelId="{3028430D-6073-4C47-9087-8A994A142700}" type="presOf" srcId="{AB3459EC-C7D9-4C7E-A7BC-7C1C88738AB0}" destId="{C4192723-48B5-4D8A-9C2A-1E860A41E805}" srcOrd="0" destOrd="14" presId="urn:microsoft.com/office/officeart/2005/8/layout/vList5"/>
    <dgm:cxn modelId="{3F1AF810-3697-488A-85DF-A88F7C24EF95}" srcId="{A9FE3169-31A8-409A-AC7B-5304B4E0DE44}" destId="{012A8AE1-8D59-4D3D-BD1C-FD0BE10E6C15}" srcOrd="0" destOrd="0" parTransId="{2A81C2AB-4718-43ED-A04D-93119C59EEE6}" sibTransId="{F8F2381C-E92B-411D-9C81-17C65E426581}"/>
    <dgm:cxn modelId="{29070E17-3D3E-48F3-A055-848E9A92231E}" srcId="{A9FE3169-31A8-409A-AC7B-5304B4E0DE44}" destId="{7EC3285C-BD52-4F18-A856-7E0407C963AD}" srcOrd="10" destOrd="0" parTransId="{C8CBC324-744E-4EBC-9643-3578F5FB4F9A}" sibTransId="{B6D34E29-03EC-4F4A-83FD-6140819C79AC}"/>
    <dgm:cxn modelId="{C9719A17-4705-4FE5-BD36-E41495CDC05D}" type="presOf" srcId="{F6D24E1E-4459-42B2-9CCC-E5A66EFD8B30}" destId="{C4192723-48B5-4D8A-9C2A-1E860A41E805}" srcOrd="0" destOrd="2" presId="urn:microsoft.com/office/officeart/2005/8/layout/vList5"/>
    <dgm:cxn modelId="{28492618-C4C8-4BD4-AF20-56A64056E012}" type="presOf" srcId="{9DC4B019-BE68-4643-953E-2F6FE67F6A01}" destId="{C4192723-48B5-4D8A-9C2A-1E860A41E805}" srcOrd="0" destOrd="1" presId="urn:microsoft.com/office/officeart/2005/8/layout/vList5"/>
    <dgm:cxn modelId="{0620DC1A-E7F3-46EB-B7A8-C9AAD15C7955}" srcId="{A9FE3169-31A8-409A-AC7B-5304B4E0DE44}" destId="{F6D24E1E-4459-42B2-9CCC-E5A66EFD8B30}" srcOrd="2" destOrd="0" parTransId="{495874C1-C25F-4B3D-BAD2-DE0B7FBFEF82}" sibTransId="{2454D419-0BCF-41B0-93F2-AAF25C152BD6}"/>
    <dgm:cxn modelId="{3FF2D71D-DA51-45C5-8A45-280BCB3CB053}" srcId="{A9FE3169-31A8-409A-AC7B-5304B4E0DE44}" destId="{C3732D3F-0A66-492B-B612-333E832D0B8B}" srcOrd="8" destOrd="0" parTransId="{3D631CA0-E5C5-41D5-9A57-5F25C752E35A}" sibTransId="{3232A8BD-C5B7-4FCE-AA81-046A6DFC7430}"/>
    <dgm:cxn modelId="{A4F1CA21-548A-49F3-8C1D-E0A28196878B}" srcId="{A9FE3169-31A8-409A-AC7B-5304B4E0DE44}" destId="{99744D2D-3AB3-4AA4-9E37-A517AC3EC404}" srcOrd="12" destOrd="0" parTransId="{EBCFB447-D21A-42F1-A6DF-971236EE722B}" sibTransId="{4CEAD77B-603B-4327-8E2B-94C34931E648}"/>
    <dgm:cxn modelId="{1192E924-6E32-4E4D-A1CC-CB0BBA9A3C37}" srcId="{A9FE3169-31A8-409A-AC7B-5304B4E0DE44}" destId="{3A8D5A78-BF84-40A9-8978-B09D20EC88AB}" srcOrd="5" destOrd="0" parTransId="{8A8ED3A1-56C9-49A4-82F5-6D69C4F9EBAC}" sibTransId="{9FE49D43-33EE-4898-A4E4-E5CB406C0C02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E3A8DE28-06A5-4301-B759-EB38CB6EEBE5}" type="presOf" srcId="{99744D2D-3AB3-4AA4-9E37-A517AC3EC404}" destId="{C4192723-48B5-4D8A-9C2A-1E860A41E805}" srcOrd="0" destOrd="12" presId="urn:microsoft.com/office/officeart/2005/8/layout/vList5"/>
    <dgm:cxn modelId="{47ACD029-BBAD-4D9D-9496-C76F56C2F7B0}" srcId="{A9FE3169-31A8-409A-AC7B-5304B4E0DE44}" destId="{9DC4B019-BE68-4643-953E-2F6FE67F6A01}" srcOrd="1" destOrd="0" parTransId="{06379094-26CA-4B89-A1AC-39A08ACDD8E4}" sibTransId="{D942B160-1A7D-4537-ABFB-5680E1BB4589}"/>
    <dgm:cxn modelId="{7DF7A12B-07E5-4B1F-B0F1-354CB39AC1AB}" type="presOf" srcId="{906228B8-3DA9-48FB-87AB-D1D8C45EF5C5}" destId="{C4192723-48B5-4D8A-9C2A-1E860A41E805}" srcOrd="0" destOrd="7" presId="urn:microsoft.com/office/officeart/2005/8/layout/vList5"/>
    <dgm:cxn modelId="{DFA2A62B-23BC-404F-8243-28A04A9B97C9}" type="presOf" srcId="{04FA6E73-E04A-43F1-8B27-B278A7CFAB73}" destId="{C4192723-48B5-4D8A-9C2A-1E860A41E805}" srcOrd="0" destOrd="15" presId="urn:microsoft.com/office/officeart/2005/8/layout/vList5"/>
    <dgm:cxn modelId="{2998F52D-4472-44B9-AA13-BAC9827FD79E}" type="presOf" srcId="{9F067212-B017-45D9-AD5A-CB45E43E61C0}" destId="{C4192723-48B5-4D8A-9C2A-1E860A41E805}" srcOrd="0" destOrd="11" presId="urn:microsoft.com/office/officeart/2005/8/layout/vList5"/>
    <dgm:cxn modelId="{9E47335E-C90E-4547-A758-590A735D0DB3}" type="presOf" srcId="{848C80D2-8E3F-4609-B830-6D17D7369613}" destId="{C4192723-48B5-4D8A-9C2A-1E860A41E805}" srcOrd="0" destOrd="13" presId="urn:microsoft.com/office/officeart/2005/8/layout/vList5"/>
    <dgm:cxn modelId="{E2283B41-FC2D-4912-81D5-8BD045931E34}" srcId="{A9FE3169-31A8-409A-AC7B-5304B4E0DE44}" destId="{906228B8-3DA9-48FB-87AB-D1D8C45EF5C5}" srcOrd="7" destOrd="0" parTransId="{3BFF74A8-B64B-4997-BEE4-C70BC02BD745}" sibTransId="{688A989B-8012-4D10-850A-072CE992B397}"/>
    <dgm:cxn modelId="{FD8CE543-6438-434E-98FC-8F570DBE486B}" type="presOf" srcId="{34E407DD-FDBF-4501-AE6E-C2BDA4390054}" destId="{C4192723-48B5-4D8A-9C2A-1E860A41E805}" srcOrd="0" destOrd="3" presId="urn:microsoft.com/office/officeart/2005/8/layout/vList5"/>
    <dgm:cxn modelId="{EEDBFD44-53B8-4B49-81E5-125DA3D52CA3}" srcId="{A9FE3169-31A8-409A-AC7B-5304B4E0DE44}" destId="{12167B43-43DD-4D64-8EC2-7B9A69E596B2}" srcOrd="4" destOrd="0" parTransId="{6F5704B0-8715-49A3-84A7-84FB2CBC0589}" sibTransId="{329C2DC4-ED4B-467E-A954-2EED5148C3BD}"/>
    <dgm:cxn modelId="{FA48404A-7A04-4ED5-B771-EE2A1FEC371D}" srcId="{A9FE3169-31A8-409A-AC7B-5304B4E0DE44}" destId="{9F067212-B017-45D9-AD5A-CB45E43E61C0}" srcOrd="11" destOrd="0" parTransId="{4847F288-28B0-4BE6-BA50-04B1F030560E}" sibTransId="{9C979B8A-9637-4271-9714-643DAAD1D595}"/>
    <dgm:cxn modelId="{BFE09E4D-F55A-4025-B489-81045DC8272C}" type="presOf" srcId="{12167B43-43DD-4D64-8EC2-7B9A69E596B2}" destId="{C4192723-48B5-4D8A-9C2A-1E860A41E805}" srcOrd="0" destOrd="4" presId="urn:microsoft.com/office/officeart/2005/8/layout/vList5"/>
    <dgm:cxn modelId="{12E28256-9771-4CD8-91BA-9994FE25241E}" srcId="{A9FE3169-31A8-409A-AC7B-5304B4E0DE44}" destId="{A8E37E24-BAB0-42DF-AF94-B0C7F700A8F4}" srcOrd="9" destOrd="0" parTransId="{45B14BAC-3034-4EF8-826D-E7CE1D5FE94B}" sibTransId="{0BCB617E-F017-48DA-B529-4E427B629B1E}"/>
    <dgm:cxn modelId="{3FEAB87B-3398-40B5-9CF0-E1E0787A857B}" type="presOf" srcId="{012A8AE1-8D59-4D3D-BD1C-FD0BE10E6C15}" destId="{C4192723-48B5-4D8A-9C2A-1E860A41E805}" srcOrd="0" destOrd="0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B11E7892-2139-4E56-8DE3-AABE9E6F7723}" srcId="{A9FE3169-31A8-409A-AC7B-5304B4E0DE44}" destId="{848C80D2-8E3F-4609-B830-6D17D7369613}" srcOrd="13" destOrd="0" parTransId="{F3123607-93AE-4A93-916D-D8DDE5D76E91}" sibTransId="{EACFD2B2-92AF-49D8-AD4C-5EE8E79E02E8}"/>
    <dgm:cxn modelId="{DBFB4D95-A380-4FB8-AD78-1ABF3C931255}" srcId="{A9FE3169-31A8-409A-AC7B-5304B4E0DE44}" destId="{A14DFE9D-AB07-4F51-9890-7228F7AC50E3}" srcOrd="6" destOrd="0" parTransId="{00035670-5060-4659-9BE1-085549B53064}" sibTransId="{B19F0053-885D-4B91-AA96-0929D67710D2}"/>
    <dgm:cxn modelId="{57670FA6-D4B2-4065-82D6-F9C35547EFCD}" srcId="{A9FE3169-31A8-409A-AC7B-5304B4E0DE44}" destId="{04FA6E73-E04A-43F1-8B27-B278A7CFAB73}" srcOrd="15" destOrd="0" parTransId="{05111201-981D-4849-A497-FD76CC14447F}" sibTransId="{7EA74BF6-A396-43AD-AD0D-B6CDC97C1887}"/>
    <dgm:cxn modelId="{54FDE9B5-BBB4-46F6-A4AB-AAEEC4450CFD}" type="presOf" srcId="{A8E37E24-BAB0-42DF-AF94-B0C7F700A8F4}" destId="{C4192723-48B5-4D8A-9C2A-1E860A41E805}" srcOrd="0" destOrd="9" presId="urn:microsoft.com/office/officeart/2005/8/layout/vList5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B131E1C2-B2FB-4741-8D46-900C3A24425F}" type="presOf" srcId="{A14DFE9D-AB07-4F51-9890-7228F7AC50E3}" destId="{C4192723-48B5-4D8A-9C2A-1E860A41E805}" srcOrd="0" destOrd="6" presId="urn:microsoft.com/office/officeart/2005/8/layout/vList5"/>
    <dgm:cxn modelId="{563CA1C6-D630-4339-9618-B66DE48D0D28}" srcId="{A9FE3169-31A8-409A-AC7B-5304B4E0DE44}" destId="{34E407DD-FDBF-4501-AE6E-C2BDA4390054}" srcOrd="3" destOrd="0" parTransId="{4086DD47-6B3F-4E3E-BFB2-B5AB3E9BF56F}" sibTransId="{B24A1A9A-3D4B-4A2E-84F4-A0C7D1CC7F6F}"/>
    <dgm:cxn modelId="{FB32F0C6-BA1B-4817-95F5-2832F45116C5}" type="presOf" srcId="{7EC3285C-BD52-4F18-A856-7E0407C963AD}" destId="{C4192723-48B5-4D8A-9C2A-1E860A41E805}" srcOrd="0" destOrd="10" presId="urn:microsoft.com/office/officeart/2005/8/layout/vList5"/>
    <dgm:cxn modelId="{4A189FCC-D464-4AFD-A40B-83031D45AA30}" srcId="{A9FE3169-31A8-409A-AC7B-5304B4E0DE44}" destId="{AB3459EC-C7D9-4C7E-A7BC-7C1C88738AB0}" srcOrd="14" destOrd="0" parTransId="{0F368294-441D-4808-8C91-F8A7AB6253FE}" sibTransId="{C3633561-34D8-491E-96D7-F502439E657A}"/>
    <dgm:cxn modelId="{EBA728E9-3F7E-4FA2-93D4-7FC7C8352568}" type="presOf" srcId="{C3732D3F-0A66-492B-B612-333E832D0B8B}" destId="{C4192723-48B5-4D8A-9C2A-1E860A41E805}" srcOrd="0" destOrd="8" presId="urn:microsoft.com/office/officeart/2005/8/layout/vList5"/>
    <dgm:cxn modelId="{BEBA9AF4-9538-4883-91C5-AAC9E641D78A}" type="presOf" srcId="{3A8D5A78-BF84-40A9-8978-B09D20EC88AB}" destId="{C4192723-48B5-4D8A-9C2A-1E860A41E805}" srcOrd="0" destOrd="5" presId="urn:microsoft.com/office/officeart/2005/8/layout/vList5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endParaRPr lang="ru-RU" sz="1800" b="1" dirty="0">
            <a:latin typeface="Times New Roman" pitchFamily="18" charset="0"/>
            <a:cs typeface="Times New Roman" pitchFamily="18" charset="0"/>
          </a:endParaRPr>
        </a:p>
        <a:p>
          <a:r>
            <a:rPr lang="ru-RU" sz="1800" b="1" dirty="0">
              <a:latin typeface="Times New Roman" pitchFamily="18" charset="0"/>
              <a:cs typeface="Times New Roman" pitchFamily="18" charset="0"/>
            </a:rPr>
            <a:t>Оборудование, спецавтотранспорт  для молочных ферм и молокоперерабатывающих предприятий</a:t>
          </a:r>
        </a:p>
        <a:p>
          <a:endParaRPr lang="ru-RU" sz="1800" dirty="0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F6D24E1E-4459-42B2-9CCC-E5A66EFD8B30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50%</a:t>
          </a:r>
          <a:endParaRPr lang="ru-RU" sz="1400" b="1" dirty="0"/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/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/>
        </a:p>
      </dgm:t>
    </dgm:pt>
    <dgm:pt modelId="{D1B58736-0DCE-4CEC-8E85-AB7C87A80554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 С/х организациям (создание молочно-товарной фермы на 50 и более скотомест)  ! АКТ ВВОДА от МО района</a:t>
          </a:r>
          <a:endParaRPr lang="ru-RU" sz="1400" b="0" dirty="0"/>
        </a:p>
      </dgm:t>
    </dgm:pt>
    <dgm:pt modelId="{FB9811A0-7673-4B0F-B363-DA8E0205CDCD}" type="parTrans" cxnId="{A20550DC-BF69-4CA4-A4E0-0BA2C7E3B405}">
      <dgm:prSet/>
      <dgm:spPr/>
      <dgm:t>
        <a:bodyPr/>
        <a:lstStyle/>
        <a:p>
          <a:endParaRPr lang="ru-RU"/>
        </a:p>
      </dgm:t>
    </dgm:pt>
    <dgm:pt modelId="{9886BC2D-FD43-4D72-B0DE-2EB18A86EF15}" type="sibTrans" cxnId="{A20550DC-BF69-4CA4-A4E0-0BA2C7E3B405}">
      <dgm:prSet/>
      <dgm:spPr/>
      <dgm:t>
        <a:bodyPr/>
        <a:lstStyle/>
        <a:p>
          <a:endParaRPr lang="ru-RU"/>
        </a:p>
      </dgm:t>
    </dgm:pt>
    <dgm:pt modelId="{80BA4A1F-A920-4D9A-9317-D1E752BA3B48}">
      <dgm:prSet phldrT="[Текст]" custT="1"/>
      <dgm:spPr/>
      <dgm:t>
        <a:bodyPr/>
        <a:lstStyle/>
        <a:p>
          <a:endParaRPr lang="ru-RU" sz="1600" b="1" dirty="0">
            <a:latin typeface="Times New Roman" pitchFamily="18" charset="0"/>
            <a:cs typeface="Times New Roman" pitchFamily="18" charset="0"/>
          </a:endParaRPr>
        </a:p>
        <a:p>
          <a:r>
            <a:rPr lang="ru-RU" sz="1600" b="1" dirty="0">
              <a:latin typeface="Times New Roman" pitchFamily="18" charset="0"/>
              <a:cs typeface="Times New Roman" pitchFamily="18" charset="0"/>
            </a:rPr>
            <a:t>Оборудование, спецавтотранспорт для убоя и первичной переработки скота</a:t>
          </a:r>
        </a:p>
        <a:p>
          <a:endParaRPr lang="ru-RU" sz="1600" dirty="0"/>
        </a:p>
      </dgm:t>
    </dgm:pt>
    <dgm:pt modelId="{1A1D3CDF-AB0D-4988-95DE-1A90F9C3AF70}" type="parTrans" cxnId="{9916ADC9-52A2-4B5D-A81C-B347B2D22A6B}">
      <dgm:prSet/>
      <dgm:spPr/>
      <dgm:t>
        <a:bodyPr/>
        <a:lstStyle/>
        <a:p>
          <a:endParaRPr lang="ru-RU"/>
        </a:p>
      </dgm:t>
    </dgm:pt>
    <dgm:pt modelId="{1ADAE5B1-255E-4116-97F2-E86CD60C18D9}" type="sibTrans" cxnId="{9916ADC9-52A2-4B5D-A81C-B347B2D22A6B}">
      <dgm:prSet/>
      <dgm:spPr/>
      <dgm:t>
        <a:bodyPr/>
        <a:lstStyle/>
        <a:p>
          <a:endParaRPr lang="ru-RU"/>
        </a:p>
      </dgm:t>
    </dgm:pt>
    <dgm:pt modelId="{C4BB9FDA-52E1-46A2-BDCB-DC54117B8196}">
      <dgm:prSet phldrT="[Текст]" custT="1"/>
      <dgm:spPr/>
      <dgm:t>
        <a:bodyPr/>
        <a:lstStyle/>
        <a:p>
          <a:pPr>
            <a:buFontTx/>
            <a:buNone/>
          </a:pPr>
          <a:endParaRPr lang="ru-RU" alt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buFontTx/>
            <a:buNone/>
          </a:pPr>
          <a:r>
            <a: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Техника и оборудование для производства и переработки продукции птицеводства</a:t>
          </a:r>
        </a:p>
        <a:p>
          <a:pPr>
            <a:buFontTx/>
            <a:buNone/>
          </a:pPr>
          <a:endParaRPr lang="ru-RU" sz="1600" dirty="0"/>
        </a:p>
      </dgm:t>
    </dgm:pt>
    <dgm:pt modelId="{0DE7D65B-5A77-467C-AF35-0DA01968068D}" type="parTrans" cxnId="{B92BE779-6BD0-44D8-99B5-6E978F5EA958}">
      <dgm:prSet/>
      <dgm:spPr/>
      <dgm:t>
        <a:bodyPr/>
        <a:lstStyle/>
        <a:p>
          <a:endParaRPr lang="ru-RU"/>
        </a:p>
      </dgm:t>
    </dgm:pt>
    <dgm:pt modelId="{0FCEE69C-1571-4066-9075-A5FD73FDE8C2}" type="sibTrans" cxnId="{B92BE779-6BD0-44D8-99B5-6E978F5EA958}">
      <dgm:prSet/>
      <dgm:spPr/>
      <dgm:t>
        <a:bodyPr/>
        <a:lstStyle/>
        <a:p>
          <a:endParaRPr lang="ru-RU"/>
        </a:p>
      </dgm:t>
    </dgm:pt>
    <dgm:pt modelId="{8B475EA4-A2D9-4B29-8807-E94CFBD51283}">
      <dgm:prSet phldrT="[Текст]" custT="1"/>
      <dgm:spPr/>
      <dgm:t>
        <a:bodyPr/>
        <a:lstStyle/>
        <a:p>
          <a:pPr>
            <a:buNone/>
          </a:pPr>
          <a:r>
            <a: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50% </a:t>
          </a:r>
          <a:endParaRPr lang="ru-RU" sz="1400" b="1" dirty="0"/>
        </a:p>
      </dgm:t>
    </dgm:pt>
    <dgm:pt modelId="{BF2B4183-14AA-415F-A0C2-FB9D1C4B5D23}" type="parTrans" cxnId="{444E9AFE-BEBD-474E-9085-DC08FC39E7E0}">
      <dgm:prSet/>
      <dgm:spPr/>
      <dgm:t>
        <a:bodyPr/>
        <a:lstStyle/>
        <a:p>
          <a:endParaRPr lang="ru-RU"/>
        </a:p>
      </dgm:t>
    </dgm:pt>
    <dgm:pt modelId="{086C770E-C4CE-4803-9DFD-A87339B9CA59}" type="sibTrans" cxnId="{444E9AFE-BEBD-474E-9085-DC08FC39E7E0}">
      <dgm:prSet/>
      <dgm:spPr/>
      <dgm:t>
        <a:bodyPr/>
        <a:lstStyle/>
        <a:p>
          <a:endParaRPr lang="ru-RU"/>
        </a:p>
      </dgm:t>
    </dgm:pt>
    <dgm:pt modelId="{FDA03583-2277-4F0C-B488-C05C16597BFE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400" b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или увеличение объемов производства яиц  (за 2 года) </a:t>
          </a:r>
          <a:endParaRPr lang="ru-RU" sz="1400" b="0" dirty="0"/>
        </a:p>
      </dgm:t>
    </dgm:pt>
    <dgm:pt modelId="{BBAE68EC-7829-4E99-9526-53E4E7AA397D}" type="parTrans" cxnId="{19900A58-0E19-48F3-BCA5-2BDEE4F2C420}">
      <dgm:prSet/>
      <dgm:spPr/>
      <dgm:t>
        <a:bodyPr/>
        <a:lstStyle/>
        <a:p>
          <a:endParaRPr lang="ru-RU"/>
        </a:p>
      </dgm:t>
    </dgm:pt>
    <dgm:pt modelId="{465CF05A-EE6F-442E-858A-3597B57E4571}" type="sibTrans" cxnId="{19900A58-0E19-48F3-BCA5-2BDEE4F2C420}">
      <dgm:prSet/>
      <dgm:spPr/>
      <dgm:t>
        <a:bodyPr/>
        <a:lstStyle/>
        <a:p>
          <a:endParaRPr lang="ru-RU"/>
        </a:p>
      </dgm:t>
    </dgm:pt>
    <dgm:pt modelId="{9E873E91-4E25-4FC1-81AA-7203FA461F0B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- 30%  - на технологическое оборудование, спецтранспорт для убоя и первичной переработки скота;</a:t>
          </a:r>
          <a:endParaRPr lang="ru-RU" sz="1400" b="1" dirty="0"/>
        </a:p>
      </dgm:t>
    </dgm:pt>
    <dgm:pt modelId="{F6BB93CC-778D-4FDA-9AAE-D0DD1B80A154}" type="parTrans" cxnId="{9AE263EF-F1D5-4769-8793-E2246F642DC6}">
      <dgm:prSet/>
      <dgm:spPr/>
      <dgm:t>
        <a:bodyPr/>
        <a:lstStyle/>
        <a:p>
          <a:endParaRPr lang="ru-RU"/>
        </a:p>
      </dgm:t>
    </dgm:pt>
    <dgm:pt modelId="{1461A5BB-58C9-4353-8C5E-080D93F03404}" type="sibTrans" cxnId="{9AE263EF-F1D5-4769-8793-E2246F642DC6}">
      <dgm:prSet/>
      <dgm:spPr/>
      <dgm:t>
        <a:bodyPr/>
        <a:lstStyle/>
        <a:p>
          <a:endParaRPr lang="ru-RU"/>
        </a:p>
      </dgm:t>
    </dgm:pt>
    <dgm:pt modelId="{F513EA02-B6F3-4D01-B416-D0FF43109808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 Молокопер. предприятиям на приобретение спецавтотранспорта </a:t>
          </a:r>
          <a:b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(! производство масла сливочного или сыра или мороженого не менее 5 т/год)</a:t>
          </a:r>
        </a:p>
      </dgm:t>
    </dgm:pt>
    <dgm:pt modelId="{14BD4FAF-1273-4421-820A-8EC22BD89C1B}" type="parTrans" cxnId="{F088C55E-DD17-4852-804E-83AA852CD4B1}">
      <dgm:prSet/>
      <dgm:spPr/>
      <dgm:t>
        <a:bodyPr/>
        <a:lstStyle/>
        <a:p>
          <a:endParaRPr lang="ru-RU"/>
        </a:p>
      </dgm:t>
    </dgm:pt>
    <dgm:pt modelId="{A2212F94-E59A-4265-B38E-CE6D0D15B3BC}" type="sibTrans" cxnId="{F088C55E-DD17-4852-804E-83AA852CD4B1}">
      <dgm:prSet/>
      <dgm:spPr/>
      <dgm:t>
        <a:bodyPr/>
        <a:lstStyle/>
        <a:p>
          <a:endParaRPr lang="ru-RU"/>
        </a:p>
      </dgm:t>
    </dgm:pt>
    <dgm:pt modelId="{ED0C07A1-6753-4D0D-ABB9-F149ADFADAF5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858CB3-289E-42A9-A296-C44C26191412}" type="parTrans" cxnId="{41932375-2DE2-42DC-857F-84F57D2CB0BB}">
      <dgm:prSet/>
      <dgm:spPr/>
      <dgm:t>
        <a:bodyPr/>
        <a:lstStyle/>
        <a:p>
          <a:endParaRPr lang="ru-RU"/>
        </a:p>
      </dgm:t>
    </dgm:pt>
    <dgm:pt modelId="{B1D6D445-B509-4758-BC0A-8F5818648B98}" type="sibTrans" cxnId="{41932375-2DE2-42DC-857F-84F57D2CB0BB}">
      <dgm:prSet/>
      <dgm:spPr/>
      <dgm:t>
        <a:bodyPr/>
        <a:lstStyle/>
        <a:p>
          <a:endParaRPr lang="ru-RU"/>
        </a:p>
      </dgm:t>
    </dgm:pt>
    <dgm:pt modelId="{5F1DE391-C769-420A-BBAB-01BAE412CE02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400" b="1" dirty="0"/>
        </a:p>
      </dgm:t>
    </dgm:pt>
    <dgm:pt modelId="{5922B206-453F-4195-95FE-DE8E3CEA17DF}" type="parTrans" cxnId="{8E215F3C-8A6C-4D95-8818-23D222EB58AF}">
      <dgm:prSet/>
      <dgm:spPr/>
      <dgm:t>
        <a:bodyPr/>
        <a:lstStyle/>
        <a:p>
          <a:endParaRPr lang="ru-RU"/>
        </a:p>
      </dgm:t>
    </dgm:pt>
    <dgm:pt modelId="{AFBFED44-096A-4836-9C8B-F5CCEE26ED3F}" type="sibTrans" cxnId="{8E215F3C-8A6C-4D95-8818-23D222EB58AF}">
      <dgm:prSet/>
      <dgm:spPr/>
      <dgm:t>
        <a:bodyPr/>
        <a:lstStyle/>
        <a:p>
          <a:endParaRPr lang="ru-RU"/>
        </a:p>
      </dgm:t>
    </dgm:pt>
    <dgm:pt modelId="{9286B026-D520-4A79-8B99-2CCE37F36FA6}">
      <dgm:prSet custT="1"/>
      <dgm:spPr/>
      <dgm:t>
        <a:bodyPr/>
        <a:lstStyle/>
        <a:p>
          <a:pPr>
            <a:buFontTx/>
            <a:buNone/>
          </a:pPr>
          <a:r>
            <a: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- 50 % - на технологическое оборудование, спецтранспорт для убоя и первичной переработки скота (при организации санитарной бойни);</a:t>
          </a:r>
        </a:p>
      </dgm:t>
    </dgm:pt>
    <dgm:pt modelId="{7062BF51-D720-431D-AA3D-3526E182C494}" type="parTrans" cxnId="{94DC9639-24B5-4D41-A9F8-9E48F79D1086}">
      <dgm:prSet/>
      <dgm:spPr/>
      <dgm:t>
        <a:bodyPr/>
        <a:lstStyle/>
        <a:p>
          <a:endParaRPr lang="ru-RU"/>
        </a:p>
      </dgm:t>
    </dgm:pt>
    <dgm:pt modelId="{7D84544A-80C2-4F03-8AFF-8D00933C8A54}" type="sibTrans" cxnId="{94DC9639-24B5-4D41-A9F8-9E48F79D1086}">
      <dgm:prSet/>
      <dgm:spPr/>
      <dgm:t>
        <a:bodyPr/>
        <a:lstStyle/>
        <a:p>
          <a:endParaRPr lang="ru-RU"/>
        </a:p>
      </dgm:t>
    </dgm:pt>
    <dgm:pt modelId="{ABE68B6D-FAED-4F03-A902-E876CCF9D827}">
      <dgm:prSet custT="1"/>
      <dgm:spPr/>
      <dgm:t>
        <a:bodyPr/>
        <a:lstStyle/>
        <a:p>
          <a:pPr>
            <a:buFontTx/>
            <a:buNone/>
          </a:pPr>
          <a:r>
            <a: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- 50 %  от стоимости модульного цеха для убоя и первичной переработки скота.</a:t>
          </a:r>
        </a:p>
      </dgm:t>
    </dgm:pt>
    <dgm:pt modelId="{F4E9A28D-418E-4AED-A4CC-3417A5EA828A}" type="parTrans" cxnId="{FCD76B19-82B5-4874-81BE-BEE344CB8CC2}">
      <dgm:prSet/>
      <dgm:spPr/>
      <dgm:t>
        <a:bodyPr/>
        <a:lstStyle/>
        <a:p>
          <a:endParaRPr lang="ru-RU"/>
        </a:p>
      </dgm:t>
    </dgm:pt>
    <dgm:pt modelId="{69381114-3D5C-432F-AA4F-FC0ED8613A08}" type="sibTrans" cxnId="{FCD76B19-82B5-4874-81BE-BEE344CB8CC2}">
      <dgm:prSet/>
      <dgm:spPr/>
      <dgm:t>
        <a:bodyPr/>
        <a:lstStyle/>
        <a:p>
          <a:endParaRPr lang="ru-RU"/>
        </a:p>
      </dgm:t>
    </dgm:pt>
    <dgm:pt modelId="{E2F9C961-D9D1-46AB-8C0A-3B59344C9D4F}">
      <dgm:prSet custT="1"/>
      <dgm:spPr/>
      <dgm:t>
        <a:bodyPr/>
        <a:lstStyle/>
        <a:p>
          <a:pPr>
            <a:buFontTx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СХТП осуществляющим первичную переработку с/х сырья в сфере пищевой и перерабатывающей промышленности</a:t>
          </a:r>
        </a:p>
      </dgm:t>
    </dgm:pt>
    <dgm:pt modelId="{9A90429B-3BB4-4E9A-A2C4-CDA842BC7B6A}" type="parTrans" cxnId="{9B31E23C-7D65-4709-AF52-4E76FC0840E2}">
      <dgm:prSet/>
      <dgm:spPr/>
      <dgm:t>
        <a:bodyPr/>
        <a:lstStyle/>
        <a:p>
          <a:endParaRPr lang="ru-RU"/>
        </a:p>
      </dgm:t>
    </dgm:pt>
    <dgm:pt modelId="{784BB929-0CBC-4A5A-8B1A-15946DE7F84B}" type="sibTrans" cxnId="{9B31E23C-7D65-4709-AF52-4E76FC0840E2}">
      <dgm:prSet/>
      <dgm:spPr/>
      <dgm:t>
        <a:bodyPr/>
        <a:lstStyle/>
        <a:p>
          <a:endParaRPr lang="ru-RU"/>
        </a:p>
      </dgm:t>
    </dgm:pt>
    <dgm:pt modelId="{2440AAB4-E830-4887-9BD7-A12DDB2F37BB}">
      <dgm:prSet custT="1"/>
      <dgm:spPr/>
      <dgm:t>
        <a:bodyPr/>
        <a:lstStyle/>
        <a:p>
          <a:pPr>
            <a:buFontTx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или увеличение объема производства мяса в убойном весе</a:t>
          </a:r>
          <a:endParaRPr lang="ru-RU" alt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E195C9-6790-4DB1-8865-62D5E6BA06F2}" type="parTrans" cxnId="{414B7F14-CE54-4475-BDEA-272623840809}">
      <dgm:prSet/>
      <dgm:spPr/>
      <dgm:t>
        <a:bodyPr/>
        <a:lstStyle/>
        <a:p>
          <a:endParaRPr lang="ru-RU"/>
        </a:p>
      </dgm:t>
    </dgm:pt>
    <dgm:pt modelId="{40ECCEFC-5442-4761-B90A-87335F725FE5}" type="sibTrans" cxnId="{414B7F14-CE54-4475-BDEA-272623840809}">
      <dgm:prSet/>
      <dgm:spPr/>
      <dgm:t>
        <a:bodyPr/>
        <a:lstStyle/>
        <a:p>
          <a:endParaRPr lang="ru-RU"/>
        </a:p>
      </dgm:t>
    </dgm:pt>
    <dgm:pt modelId="{6C0833A1-71F3-41BF-AD3F-6F0CFEB65773}">
      <dgm:prSet phldrT="[Текст]" custT="1"/>
      <dgm:spPr/>
      <dgm:t>
        <a:bodyPr/>
        <a:lstStyle/>
        <a:p>
          <a:pPr>
            <a:buFontTx/>
            <a:buNone/>
          </a:pPr>
          <a:endParaRPr lang="ru-RU" sz="1400" b="1" dirty="0"/>
        </a:p>
      </dgm:t>
    </dgm:pt>
    <dgm:pt modelId="{BFEF95B5-D097-45CD-ADF8-6307CBA8A9F7}" type="parTrans" cxnId="{A614D96F-DDA1-44C4-8BCC-F00F758E6CDB}">
      <dgm:prSet/>
      <dgm:spPr/>
      <dgm:t>
        <a:bodyPr/>
        <a:lstStyle/>
        <a:p>
          <a:endParaRPr lang="ru-RU"/>
        </a:p>
      </dgm:t>
    </dgm:pt>
    <dgm:pt modelId="{0B80848B-2B33-44BB-94BF-CF192B2EBC22}" type="sibTrans" cxnId="{A614D96F-DDA1-44C4-8BCC-F00F758E6CDB}">
      <dgm:prSet/>
      <dgm:spPr/>
      <dgm:t>
        <a:bodyPr/>
        <a:lstStyle/>
        <a:p>
          <a:endParaRPr lang="ru-RU"/>
        </a:p>
      </dgm:t>
    </dgm:pt>
    <dgm:pt modelId="{40F10BF6-D918-4DBB-BD3B-1A1DCBDAC20D}">
      <dgm:prSet custT="1"/>
      <dgm:spPr/>
      <dgm:t>
        <a:bodyPr/>
        <a:lstStyle/>
        <a:p>
          <a:pPr>
            <a:buNone/>
          </a:pPr>
          <a:r>
            <a: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(яйцесортировочные машины, оборудование для пр-ва яичного порошка, установки для размола и смешивания кормов, оборудование для содержания кур-несушек, ремонтного молодняка, специальное котельное оборудование для утилизации куриного помета, инкубатор)</a:t>
          </a:r>
        </a:p>
      </dgm:t>
    </dgm:pt>
    <dgm:pt modelId="{F36E19BE-13AF-4934-B3E0-81BCE39FAF4E}" type="parTrans" cxnId="{6F914546-9C65-486F-8B26-FB1A6D5F7B54}">
      <dgm:prSet/>
      <dgm:spPr/>
      <dgm:t>
        <a:bodyPr/>
        <a:lstStyle/>
        <a:p>
          <a:endParaRPr lang="ru-RU"/>
        </a:p>
      </dgm:t>
    </dgm:pt>
    <dgm:pt modelId="{1B1CA811-1F05-416C-BBB1-9BD7F3F487A1}" type="sibTrans" cxnId="{6F914546-9C65-486F-8B26-FB1A6D5F7B54}">
      <dgm:prSet/>
      <dgm:spPr/>
      <dgm:t>
        <a:bodyPr/>
        <a:lstStyle/>
        <a:p>
          <a:endParaRPr lang="ru-RU"/>
        </a:p>
      </dgm:t>
    </dgm:pt>
    <dgm:pt modelId="{6FD88A4C-013C-4B58-8504-F254E629DA66}">
      <dgm:prSet custT="1"/>
      <dgm:spPr/>
      <dgm:t>
        <a:bodyPr/>
        <a:lstStyle/>
        <a:p>
          <a:pPr>
            <a:buFontTx/>
            <a:buNone/>
          </a:pP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A0AD24-2B2F-4C97-A125-64EC51698552}" type="parTrans" cxnId="{D5294538-77EA-4DC9-95DA-36394F9487B6}">
      <dgm:prSet/>
      <dgm:spPr/>
      <dgm:t>
        <a:bodyPr/>
        <a:lstStyle/>
        <a:p>
          <a:endParaRPr lang="ru-RU"/>
        </a:p>
      </dgm:t>
    </dgm:pt>
    <dgm:pt modelId="{7A47AF6F-6896-4E65-ABF8-DA795156D7DC}" type="sibTrans" cxnId="{D5294538-77EA-4DC9-95DA-36394F9487B6}">
      <dgm:prSet/>
      <dgm:spPr/>
      <dgm:t>
        <a:bodyPr/>
        <a:lstStyle/>
        <a:p>
          <a:endParaRPr lang="ru-RU"/>
        </a:p>
      </dgm:t>
    </dgm:pt>
    <dgm:pt modelId="{320987B9-1D4D-44DF-B47D-F7D7D32A6DD6}">
      <dgm:prSet phldrT="[Текст]" custT="1"/>
      <dgm:spPr/>
      <dgm:t>
        <a:bodyPr/>
        <a:lstStyle/>
        <a:p>
          <a:pPr>
            <a:buNone/>
          </a:pPr>
          <a:endParaRPr lang="ru-RU" sz="1400" b="1" dirty="0"/>
        </a:p>
      </dgm:t>
    </dgm:pt>
    <dgm:pt modelId="{1740E9B2-B19F-4427-BF0E-DAEFFFECF3A4}" type="parTrans" cxnId="{3DD92AB0-77E5-41DE-B313-41C0C6C6C9D4}">
      <dgm:prSet/>
      <dgm:spPr/>
      <dgm:t>
        <a:bodyPr/>
        <a:lstStyle/>
        <a:p>
          <a:endParaRPr lang="ru-RU"/>
        </a:p>
      </dgm:t>
    </dgm:pt>
    <dgm:pt modelId="{D76E4D95-E79F-4F46-B656-208214810699}" type="sibTrans" cxnId="{3DD92AB0-77E5-41DE-B313-41C0C6C6C9D4}">
      <dgm:prSet/>
      <dgm:spPr/>
      <dgm:t>
        <a:bodyPr/>
        <a:lstStyle/>
        <a:p>
          <a:endParaRPr lang="ru-RU"/>
        </a:p>
      </dgm:t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3" custScaleY="109655">
        <dgm:presLayoutVars>
          <dgm:bulletEnabled val="1"/>
        </dgm:presLayoutVars>
      </dgm:prSet>
      <dgm:spPr/>
    </dgm:pt>
    <dgm:pt modelId="{128BDA01-E694-405D-B181-4DC8A2E3BE0C}" type="pres">
      <dgm:prSet presAssocID="{F6B137D1-743D-4EB6-AC62-ED0DED1B5EAA}" presName="sp" presStyleCnt="0"/>
      <dgm:spPr/>
    </dgm:pt>
    <dgm:pt modelId="{D771D841-1C5A-42CC-B571-29904E39978C}" type="pres">
      <dgm:prSet presAssocID="{80BA4A1F-A920-4D9A-9317-D1E752BA3B48}" presName="linNode" presStyleCnt="0"/>
      <dgm:spPr/>
    </dgm:pt>
    <dgm:pt modelId="{5BD82203-28BD-445E-8981-00765A4089DC}" type="pres">
      <dgm:prSet presAssocID="{80BA4A1F-A920-4D9A-9317-D1E752BA3B48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DFC1CF5D-5348-48B0-8989-4780D34DDFA7}" type="pres">
      <dgm:prSet presAssocID="{80BA4A1F-A920-4D9A-9317-D1E752BA3B48}" presName="descendantText" presStyleLbl="alignAccFollowNode1" presStyleIdx="1" presStyleCnt="3" custScaleX="99156" custScaleY="201981">
        <dgm:presLayoutVars>
          <dgm:bulletEnabled val="1"/>
        </dgm:presLayoutVars>
      </dgm:prSet>
      <dgm:spPr/>
    </dgm:pt>
    <dgm:pt modelId="{A292A922-6844-4747-B9DA-9803BEAF3830}" type="pres">
      <dgm:prSet presAssocID="{1ADAE5B1-255E-4116-97F2-E86CD60C18D9}" presName="sp" presStyleCnt="0"/>
      <dgm:spPr/>
    </dgm:pt>
    <dgm:pt modelId="{4603A201-06DA-449E-9121-8BD70B91DEC5}" type="pres">
      <dgm:prSet presAssocID="{C4BB9FDA-52E1-46A2-BDCB-DC54117B8196}" presName="linNode" presStyleCnt="0"/>
      <dgm:spPr/>
    </dgm:pt>
    <dgm:pt modelId="{3CC7A2B4-D2E7-4D82-93F7-F86EA8DC3830}" type="pres">
      <dgm:prSet presAssocID="{C4BB9FDA-52E1-46A2-BDCB-DC54117B8196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5B95C9E4-8351-489C-9E0A-787E2A267B32}" type="pres">
      <dgm:prSet presAssocID="{C4BB9FDA-52E1-46A2-BDCB-DC54117B8196}" presName="descendantText" presStyleLbl="alignAccFollowNode1" presStyleIdx="2" presStyleCnt="3" custScaleY="106679">
        <dgm:presLayoutVars>
          <dgm:bulletEnabled val="1"/>
        </dgm:presLayoutVars>
      </dgm:prSet>
      <dgm:spPr/>
    </dgm:pt>
  </dgm:ptLst>
  <dgm:cxnLst>
    <dgm:cxn modelId="{414B7F14-CE54-4475-BDEA-272623840809}" srcId="{80BA4A1F-A920-4D9A-9317-D1E752BA3B48}" destId="{2440AAB4-E830-4887-9BD7-A12DDB2F37BB}" srcOrd="5" destOrd="0" parTransId="{EBE195C9-6790-4DB1-8865-62D5E6BA06F2}" sibTransId="{40ECCEFC-5442-4761-B90A-87335F725FE5}"/>
    <dgm:cxn modelId="{C9719A17-4705-4FE5-BD36-E41495CDC05D}" type="presOf" srcId="{F6D24E1E-4459-42B2-9CCC-E5A66EFD8B30}" destId="{C4192723-48B5-4D8A-9C2A-1E860A41E805}" srcOrd="0" destOrd="1" presId="urn:microsoft.com/office/officeart/2005/8/layout/vList5"/>
    <dgm:cxn modelId="{FCD76B19-82B5-4874-81BE-BEE344CB8CC2}" srcId="{80BA4A1F-A920-4D9A-9317-D1E752BA3B48}" destId="{ABE68B6D-FAED-4F03-A902-E876CCF9D827}" srcOrd="3" destOrd="0" parTransId="{F4E9A28D-418E-4AED-A4CC-3417A5EA828A}" sibTransId="{69381114-3D5C-432F-AA4F-FC0ED8613A08}"/>
    <dgm:cxn modelId="{0620DC1A-E7F3-46EB-B7A8-C9AAD15C7955}" srcId="{A9FE3169-31A8-409A-AC7B-5304B4E0DE44}" destId="{F6D24E1E-4459-42B2-9CCC-E5A66EFD8B30}" srcOrd="1" destOrd="0" parTransId="{495874C1-C25F-4B3D-BAD2-DE0B7FBFEF82}" sibTransId="{2454D419-0BCF-41B0-93F2-AAF25C152BD6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D5294538-77EA-4DC9-95DA-36394F9487B6}" srcId="{C4BB9FDA-52E1-46A2-BDCB-DC54117B8196}" destId="{6FD88A4C-013C-4B58-8504-F254E629DA66}" srcOrd="4" destOrd="0" parTransId="{A7A0AD24-2B2F-4C97-A125-64EC51698552}" sibTransId="{7A47AF6F-6896-4E65-ABF8-DA795156D7DC}"/>
    <dgm:cxn modelId="{94DC9639-24B5-4D41-A9F8-9E48F79D1086}" srcId="{80BA4A1F-A920-4D9A-9317-D1E752BA3B48}" destId="{9286B026-D520-4A79-8B99-2CCE37F36FA6}" srcOrd="2" destOrd="0" parTransId="{7062BF51-D720-431D-AA3D-3526E182C494}" sibTransId="{7D84544A-80C2-4F03-8AFF-8D00933C8A54}"/>
    <dgm:cxn modelId="{8E215F3C-8A6C-4D95-8818-23D222EB58AF}" srcId="{A9FE3169-31A8-409A-AC7B-5304B4E0DE44}" destId="{5F1DE391-C769-420A-BBAB-01BAE412CE02}" srcOrd="0" destOrd="0" parTransId="{5922B206-453F-4195-95FE-DE8E3CEA17DF}" sibTransId="{AFBFED44-096A-4836-9C8B-F5CCEE26ED3F}"/>
    <dgm:cxn modelId="{9B31E23C-7D65-4709-AF52-4E76FC0840E2}" srcId="{80BA4A1F-A920-4D9A-9317-D1E752BA3B48}" destId="{E2F9C961-D9D1-46AB-8C0A-3B59344C9D4F}" srcOrd="4" destOrd="0" parTransId="{9A90429B-3BB4-4E9A-A2C4-CDA842BC7B6A}" sibTransId="{784BB929-0CBC-4A5A-8B1A-15946DE7F84B}"/>
    <dgm:cxn modelId="{E0AF753D-2599-41E3-A37C-498126956FFD}" type="presOf" srcId="{2440AAB4-E830-4887-9BD7-A12DDB2F37BB}" destId="{DFC1CF5D-5348-48B0-8989-4780D34DDFA7}" srcOrd="0" destOrd="5" presId="urn:microsoft.com/office/officeart/2005/8/layout/vList5"/>
    <dgm:cxn modelId="{F088C55E-DD17-4852-804E-83AA852CD4B1}" srcId="{A9FE3169-31A8-409A-AC7B-5304B4E0DE44}" destId="{F513EA02-B6F3-4D01-B416-D0FF43109808}" srcOrd="3" destOrd="0" parTransId="{14BD4FAF-1273-4421-820A-8EC22BD89C1B}" sibTransId="{A2212F94-E59A-4265-B38E-CE6D0D15B3BC}"/>
    <dgm:cxn modelId="{CB1E6B62-39E5-4F8E-9528-0EAEC799AD03}" type="presOf" srcId="{ABE68B6D-FAED-4F03-A902-E876CCF9D827}" destId="{DFC1CF5D-5348-48B0-8989-4780D34DDFA7}" srcOrd="0" destOrd="3" presId="urn:microsoft.com/office/officeart/2005/8/layout/vList5"/>
    <dgm:cxn modelId="{FA9C9E62-7CF3-4A69-AF41-E3D40AF0A9AD}" type="presOf" srcId="{FDA03583-2277-4F0C-B488-C05C16597BFE}" destId="{5B95C9E4-8351-489C-9E0A-787E2A267B32}" srcOrd="0" destOrd="3" presId="urn:microsoft.com/office/officeart/2005/8/layout/vList5"/>
    <dgm:cxn modelId="{B3304663-2166-40F4-B667-BE97F7652304}" type="presOf" srcId="{E2F9C961-D9D1-46AB-8C0A-3B59344C9D4F}" destId="{DFC1CF5D-5348-48B0-8989-4780D34DDFA7}" srcOrd="0" destOrd="4" presId="urn:microsoft.com/office/officeart/2005/8/layout/vList5"/>
    <dgm:cxn modelId="{6F914546-9C65-486F-8B26-FB1A6D5F7B54}" srcId="{C4BB9FDA-52E1-46A2-BDCB-DC54117B8196}" destId="{40F10BF6-D918-4DBB-BD3B-1A1DCBDAC20D}" srcOrd="2" destOrd="0" parTransId="{F36E19BE-13AF-4934-B3E0-81BCE39FAF4E}" sibTransId="{1B1CA811-1F05-416C-BBB1-9BD7F3F487A1}"/>
    <dgm:cxn modelId="{FA01B84A-ABDA-4183-9BA1-7490C41C1199}" type="presOf" srcId="{F513EA02-B6F3-4D01-B416-D0FF43109808}" destId="{C4192723-48B5-4D8A-9C2A-1E860A41E805}" srcOrd="0" destOrd="3" presId="urn:microsoft.com/office/officeart/2005/8/layout/vList5"/>
    <dgm:cxn modelId="{A614D96F-DDA1-44C4-8BCC-F00F758E6CDB}" srcId="{80BA4A1F-A920-4D9A-9317-D1E752BA3B48}" destId="{6C0833A1-71F3-41BF-AD3F-6F0CFEB65773}" srcOrd="0" destOrd="0" parTransId="{BFEF95B5-D097-45CD-ADF8-6307CBA8A9F7}" sibTransId="{0B80848B-2B33-44BB-94BF-CF192B2EBC22}"/>
    <dgm:cxn modelId="{41932375-2DE2-42DC-857F-84F57D2CB0BB}" srcId="{A9FE3169-31A8-409A-AC7B-5304B4E0DE44}" destId="{ED0C07A1-6753-4D0D-ABB9-F149ADFADAF5}" srcOrd="4" destOrd="0" parTransId="{99858CB3-289E-42A9-A296-C44C26191412}" sibTransId="{B1D6D445-B509-4758-BC0A-8F5818648B98}"/>
    <dgm:cxn modelId="{19900A58-0E19-48F3-BCA5-2BDEE4F2C420}" srcId="{C4BB9FDA-52E1-46A2-BDCB-DC54117B8196}" destId="{FDA03583-2277-4F0C-B488-C05C16597BFE}" srcOrd="3" destOrd="0" parTransId="{BBAE68EC-7829-4E99-9526-53E4E7AA397D}" sibTransId="{465CF05A-EE6F-442E-858A-3597B57E4571}"/>
    <dgm:cxn modelId="{B92BE779-6BD0-44D8-99B5-6E978F5EA958}" srcId="{B2BC0A90-7771-4862-B48C-3BDA3F51069E}" destId="{C4BB9FDA-52E1-46A2-BDCB-DC54117B8196}" srcOrd="2" destOrd="0" parTransId="{0DE7D65B-5A77-467C-AF35-0DA01968068D}" sibTransId="{0FCEE69C-1571-4066-9075-A5FD73FDE8C2}"/>
    <dgm:cxn modelId="{4F99E17C-DCDC-4709-83E0-621065CEA89F}" type="presOf" srcId="{D1B58736-0DCE-4CEC-8E85-AB7C87A80554}" destId="{C4192723-48B5-4D8A-9C2A-1E860A41E805}" srcOrd="0" destOrd="2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529F048D-216E-406B-BC22-DF02265AF9E5}" type="presOf" srcId="{9E873E91-4E25-4FC1-81AA-7203FA461F0B}" destId="{DFC1CF5D-5348-48B0-8989-4780D34DDFA7}" srcOrd="0" destOrd="1" presId="urn:microsoft.com/office/officeart/2005/8/layout/vList5"/>
    <dgm:cxn modelId="{1811D69B-6966-4B6D-87B4-080B2656EEFD}" type="presOf" srcId="{5F1DE391-C769-420A-BBAB-01BAE412CE02}" destId="{C4192723-48B5-4D8A-9C2A-1E860A41E805}" srcOrd="0" destOrd="0" presId="urn:microsoft.com/office/officeart/2005/8/layout/vList5"/>
    <dgm:cxn modelId="{3DD92AB0-77E5-41DE-B313-41C0C6C6C9D4}" srcId="{C4BB9FDA-52E1-46A2-BDCB-DC54117B8196}" destId="{320987B9-1D4D-44DF-B47D-F7D7D32A6DD6}" srcOrd="0" destOrd="0" parTransId="{1740E9B2-B19F-4427-BF0E-DAEFFFECF3A4}" sibTransId="{D76E4D95-E79F-4F46-B656-208214810699}"/>
    <dgm:cxn modelId="{13B807B2-0DCC-40BD-9A4E-A7D9039B0A2F}" type="presOf" srcId="{80BA4A1F-A920-4D9A-9317-D1E752BA3B48}" destId="{5BD82203-28BD-445E-8981-00765A4089DC}" srcOrd="0" destOrd="0" presId="urn:microsoft.com/office/officeart/2005/8/layout/vList5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971759C7-0DB2-4033-A259-98CD241BFE7A}" type="presOf" srcId="{320987B9-1D4D-44DF-B47D-F7D7D32A6DD6}" destId="{5B95C9E4-8351-489C-9E0A-787E2A267B32}" srcOrd="0" destOrd="0" presId="urn:microsoft.com/office/officeart/2005/8/layout/vList5"/>
    <dgm:cxn modelId="{9916ADC9-52A2-4B5D-A81C-B347B2D22A6B}" srcId="{B2BC0A90-7771-4862-B48C-3BDA3F51069E}" destId="{80BA4A1F-A920-4D9A-9317-D1E752BA3B48}" srcOrd="1" destOrd="0" parTransId="{1A1D3CDF-AB0D-4988-95DE-1A90F9C3AF70}" sibTransId="{1ADAE5B1-255E-4116-97F2-E86CD60C18D9}"/>
    <dgm:cxn modelId="{D3960CD3-26C3-40FD-9FBF-8BC7BDC3BF08}" type="presOf" srcId="{6FD88A4C-013C-4B58-8504-F254E629DA66}" destId="{5B95C9E4-8351-489C-9E0A-787E2A267B32}" srcOrd="0" destOrd="4" presId="urn:microsoft.com/office/officeart/2005/8/layout/vList5"/>
    <dgm:cxn modelId="{A20550DC-BF69-4CA4-A4E0-0BA2C7E3B405}" srcId="{A9FE3169-31A8-409A-AC7B-5304B4E0DE44}" destId="{D1B58736-0DCE-4CEC-8E85-AB7C87A80554}" srcOrd="2" destOrd="0" parTransId="{FB9811A0-7673-4B0F-B363-DA8E0205CDCD}" sibTransId="{9886BC2D-FD43-4D72-B0DE-2EB18A86EF15}"/>
    <dgm:cxn modelId="{BBD921DD-29C1-4E0B-9FDB-6A1DF2E702C4}" type="presOf" srcId="{40F10BF6-D918-4DBB-BD3B-1A1DCBDAC20D}" destId="{5B95C9E4-8351-489C-9E0A-787E2A267B32}" srcOrd="0" destOrd="2" presId="urn:microsoft.com/office/officeart/2005/8/layout/vList5"/>
    <dgm:cxn modelId="{1F6D54DE-CA72-4559-AFE0-7545A73BF2FA}" type="presOf" srcId="{C4BB9FDA-52E1-46A2-BDCB-DC54117B8196}" destId="{3CC7A2B4-D2E7-4D82-93F7-F86EA8DC3830}" srcOrd="0" destOrd="0" presId="urn:microsoft.com/office/officeart/2005/8/layout/vList5"/>
    <dgm:cxn modelId="{9AE263EF-F1D5-4769-8793-E2246F642DC6}" srcId="{80BA4A1F-A920-4D9A-9317-D1E752BA3B48}" destId="{9E873E91-4E25-4FC1-81AA-7203FA461F0B}" srcOrd="1" destOrd="0" parTransId="{F6BB93CC-778D-4FDA-9AAE-D0DD1B80A154}" sibTransId="{1461A5BB-58C9-4353-8C5E-080D93F03404}"/>
    <dgm:cxn modelId="{3AD44FF5-5C75-4486-BB44-D467E5B82867}" type="presOf" srcId="{ED0C07A1-6753-4D0D-ABB9-F149ADFADAF5}" destId="{C4192723-48B5-4D8A-9C2A-1E860A41E805}" srcOrd="0" destOrd="4" presId="urn:microsoft.com/office/officeart/2005/8/layout/vList5"/>
    <dgm:cxn modelId="{56794BFB-E8DD-4FF5-843A-6ABE21A52685}" type="presOf" srcId="{8B475EA4-A2D9-4B29-8807-E94CFBD51283}" destId="{5B95C9E4-8351-489C-9E0A-787E2A267B32}" srcOrd="0" destOrd="1" presId="urn:microsoft.com/office/officeart/2005/8/layout/vList5"/>
    <dgm:cxn modelId="{DCA372FC-3E1A-402A-8981-FE216D1988BB}" type="presOf" srcId="{9286B026-D520-4A79-8B99-2CCE37F36FA6}" destId="{DFC1CF5D-5348-48B0-8989-4780D34DDFA7}" srcOrd="0" destOrd="2" presId="urn:microsoft.com/office/officeart/2005/8/layout/vList5"/>
    <dgm:cxn modelId="{444E9AFE-BEBD-474E-9085-DC08FC39E7E0}" srcId="{C4BB9FDA-52E1-46A2-BDCB-DC54117B8196}" destId="{8B475EA4-A2D9-4B29-8807-E94CFBD51283}" srcOrd="1" destOrd="0" parTransId="{BF2B4183-14AA-415F-A0C2-FB9D1C4B5D23}" sibTransId="{086C770E-C4CE-4803-9DFD-A87339B9CA59}"/>
    <dgm:cxn modelId="{E4B455FF-1A35-488A-9F67-16A541CD9648}" type="presOf" srcId="{6C0833A1-71F3-41BF-AD3F-6F0CFEB65773}" destId="{DFC1CF5D-5348-48B0-8989-4780D34DDFA7}" srcOrd="0" destOrd="0" presId="urn:microsoft.com/office/officeart/2005/8/layout/vList5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  <dgm:cxn modelId="{5B0EC7A4-64C4-49E2-A33F-BD84C0692686}" type="presParOf" srcId="{4C3A6EA2-4D35-4663-9E24-12654E6BF334}" destId="{128BDA01-E694-405D-B181-4DC8A2E3BE0C}" srcOrd="1" destOrd="0" presId="urn:microsoft.com/office/officeart/2005/8/layout/vList5"/>
    <dgm:cxn modelId="{E3569AE1-42F3-4E85-BB8E-30F7D5E9D376}" type="presParOf" srcId="{4C3A6EA2-4D35-4663-9E24-12654E6BF334}" destId="{D771D841-1C5A-42CC-B571-29904E39978C}" srcOrd="2" destOrd="0" presId="urn:microsoft.com/office/officeart/2005/8/layout/vList5"/>
    <dgm:cxn modelId="{79D8407A-89C5-4721-B6B9-8AA6E14C3791}" type="presParOf" srcId="{D771D841-1C5A-42CC-B571-29904E39978C}" destId="{5BD82203-28BD-445E-8981-00765A4089DC}" srcOrd="0" destOrd="0" presId="urn:microsoft.com/office/officeart/2005/8/layout/vList5"/>
    <dgm:cxn modelId="{52C73009-8A99-4D7D-A60E-388E51CB2B42}" type="presParOf" srcId="{D771D841-1C5A-42CC-B571-29904E39978C}" destId="{DFC1CF5D-5348-48B0-8989-4780D34DDFA7}" srcOrd="1" destOrd="0" presId="urn:microsoft.com/office/officeart/2005/8/layout/vList5"/>
    <dgm:cxn modelId="{108C050C-817E-4876-ACFA-EF37E83E2495}" type="presParOf" srcId="{4C3A6EA2-4D35-4663-9E24-12654E6BF334}" destId="{A292A922-6844-4747-B9DA-9803BEAF3830}" srcOrd="3" destOrd="0" presId="urn:microsoft.com/office/officeart/2005/8/layout/vList5"/>
    <dgm:cxn modelId="{20CEE7B7-79DE-4637-9AB8-F08DC983DD9F}" type="presParOf" srcId="{4C3A6EA2-4D35-4663-9E24-12654E6BF334}" destId="{4603A201-06DA-449E-9121-8BD70B91DEC5}" srcOrd="4" destOrd="0" presId="urn:microsoft.com/office/officeart/2005/8/layout/vList5"/>
    <dgm:cxn modelId="{8F58047F-60E5-4B58-847E-19C964254697}" type="presParOf" srcId="{4603A201-06DA-449E-9121-8BD70B91DEC5}" destId="{3CC7A2B4-D2E7-4D82-93F7-F86EA8DC3830}" srcOrd="0" destOrd="0" presId="urn:microsoft.com/office/officeart/2005/8/layout/vList5"/>
    <dgm:cxn modelId="{E7B09A86-835F-4B3D-8E07-7A0F4B98EA1A}" type="presParOf" srcId="{4603A201-06DA-449E-9121-8BD70B91DEC5}" destId="{5B95C9E4-8351-489C-9E0A-787E2A267B3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endParaRPr lang="ru-RU" sz="1800" b="1" dirty="0">
            <a:latin typeface="+mn-lt"/>
            <a:cs typeface="Times New Roman" pitchFamily="18" charset="0"/>
          </a:endParaRPr>
        </a:p>
        <a:p>
          <a:r>
            <a:rPr lang="ru-RU" sz="1800" b="1" dirty="0">
              <a:latin typeface="+mn-lt"/>
              <a:cs typeface="Times New Roman" pitchFamily="18" charset="0"/>
            </a:rPr>
            <a:t>Техника, оборудование, спецавтотранспорт для производства овощей закрытого грунта и их предпродажной подготовки, включая затраты на доставку, пусконаладочные и монтажные работы</a:t>
          </a:r>
        </a:p>
        <a:p>
          <a:endParaRPr lang="ru-RU" sz="1800" dirty="0">
            <a:latin typeface="+mn-lt"/>
          </a:endParaRPr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D1B58736-0DCE-4CEC-8E85-AB7C87A80554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 </a:t>
          </a:r>
          <a:r>
            <a:rPr lang="ru-RU" altLang="ru-RU" sz="1800" b="1" dirty="0">
              <a:latin typeface="+mn-lt"/>
              <a:cs typeface="Times New Roman" panose="02020603050405020304" pitchFamily="18" charset="0"/>
            </a:rPr>
            <a:t>Наличие на 1 января текущего года овощей закрытого грунта не менее 0,5га</a:t>
          </a:r>
          <a:endParaRPr lang="ru-RU" sz="1800" b="1" dirty="0">
            <a:latin typeface="+mn-lt"/>
          </a:endParaRPr>
        </a:p>
      </dgm:t>
    </dgm:pt>
    <dgm:pt modelId="{FB9811A0-7673-4B0F-B363-DA8E0205CDCD}" type="parTrans" cxnId="{A20550DC-BF69-4CA4-A4E0-0BA2C7E3B40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9886BC2D-FD43-4D72-B0DE-2EB18A86EF15}" type="sibTrans" cxnId="{A20550DC-BF69-4CA4-A4E0-0BA2C7E3B40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0BA4A1F-A920-4D9A-9317-D1E752BA3B48}">
      <dgm:prSet phldrT="[Текст]" custT="1"/>
      <dgm:spPr/>
      <dgm:t>
        <a:bodyPr/>
        <a:lstStyle/>
        <a:p>
          <a:endParaRPr lang="ru-RU" sz="2400" b="1" dirty="0">
            <a:latin typeface="+mn-lt"/>
            <a:cs typeface="Times New Roman" pitchFamily="18" charset="0"/>
          </a:endParaRPr>
        </a:p>
        <a:p>
          <a:r>
            <a:rPr lang="ru-RU" sz="2400" b="1" dirty="0">
              <a:latin typeface="+mn-lt"/>
              <a:cs typeface="Times New Roman" pitchFamily="18" charset="0"/>
            </a:rPr>
            <a:t>Оборудование для</a:t>
          </a:r>
        </a:p>
        <a:p>
          <a:r>
            <a:rPr lang="ru-RU" sz="2400" b="1" dirty="0">
              <a:latin typeface="+mn-lt"/>
              <a:cs typeface="Times New Roman" pitchFamily="18" charset="0"/>
            </a:rPr>
            <a:t> переработки ягод</a:t>
          </a:r>
        </a:p>
        <a:p>
          <a:endParaRPr lang="ru-RU" sz="2400" dirty="0">
            <a:latin typeface="+mn-lt"/>
          </a:endParaRPr>
        </a:p>
      </dgm:t>
    </dgm:pt>
    <dgm:pt modelId="{1A1D3CDF-AB0D-4988-95DE-1A90F9C3AF70}" type="parTrans" cxnId="{9916ADC9-52A2-4B5D-A81C-B347B2D22A6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1ADAE5B1-255E-4116-97F2-E86CD60C18D9}" type="sibTrans" cxnId="{9916ADC9-52A2-4B5D-A81C-B347B2D22A6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513EA02-B6F3-4D01-B416-D0FF43109808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 </a:t>
          </a:r>
        </a:p>
      </dgm:t>
    </dgm:pt>
    <dgm:pt modelId="{14BD4FAF-1273-4421-820A-8EC22BD89C1B}" type="parTrans" cxnId="{F088C55E-DD17-4852-804E-83AA852CD4B1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2212F94-E59A-4265-B38E-CE6D0D15B3BC}" type="sibTrans" cxnId="{F088C55E-DD17-4852-804E-83AA852CD4B1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F1DE391-C769-420A-BBAB-01BAE412CE02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400" b="1" dirty="0">
            <a:latin typeface="+mn-lt"/>
          </a:endParaRPr>
        </a:p>
      </dgm:t>
    </dgm:pt>
    <dgm:pt modelId="{5922B206-453F-4195-95FE-DE8E3CEA17DF}" type="par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FBFED44-096A-4836-9C8B-F5CCEE26ED3F}" type="sib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2F9C961-D9D1-46AB-8C0A-3B59344C9D4F}">
      <dgm:prSet custT="1"/>
      <dgm:spPr/>
      <dgm:t>
        <a:bodyPr/>
        <a:lstStyle/>
        <a:p>
          <a:pPr algn="ctr">
            <a:buFontTx/>
            <a:buNone/>
          </a:pPr>
          <a:r>
            <a:rPr lang="ru-RU" altLang="ru-RU" sz="1400" b="1" dirty="0">
              <a:latin typeface="+mn-lt"/>
              <a:cs typeface="Times New Roman" panose="02020603050405020304" pitchFamily="18" charset="0"/>
            </a:rPr>
            <a:t>50%</a:t>
          </a:r>
          <a:endParaRPr lang="ru-RU" altLang="ru-RU" sz="1600" b="1" dirty="0">
            <a:latin typeface="+mn-lt"/>
            <a:cs typeface="Times New Roman" panose="02020603050405020304" pitchFamily="18" charset="0"/>
          </a:endParaRPr>
        </a:p>
      </dgm:t>
    </dgm:pt>
    <dgm:pt modelId="{9A90429B-3BB4-4E9A-A2C4-CDA842BC7B6A}" type="parTrans" cxnId="{9B31E23C-7D65-4709-AF52-4E76FC0840E2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84BB929-0CBC-4A5A-8B1A-15946DE7F84B}" type="sibTrans" cxnId="{9B31E23C-7D65-4709-AF52-4E76FC0840E2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6C0833A1-71F3-41BF-AD3F-6F0CFEB65773}">
      <dgm:prSet phldrT="[Текст]" custT="1"/>
      <dgm:spPr/>
      <dgm:t>
        <a:bodyPr/>
        <a:lstStyle/>
        <a:p>
          <a:pPr algn="l">
            <a:buFontTx/>
            <a:buNone/>
          </a:pPr>
          <a:r>
            <a:rPr lang="ru-RU" sz="1400" b="1" dirty="0">
              <a:latin typeface="+mn-lt"/>
            </a:rPr>
            <a:t>Наличие ОКВЭД</a:t>
          </a:r>
        </a:p>
      </dgm:t>
    </dgm:pt>
    <dgm:pt modelId="{BFEF95B5-D097-45CD-ADF8-6307CBA8A9F7}" type="parTrans" cxnId="{A614D96F-DDA1-44C4-8BCC-F00F758E6CD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0B80848B-2B33-44BB-94BF-CF192B2EBC22}" type="sibTrans" cxnId="{A614D96F-DDA1-44C4-8BCC-F00F758E6CD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662F062E-A7C0-4B0C-A135-1243BEEDB1F0}">
      <dgm:prSet custT="1"/>
      <dgm:spPr/>
      <dgm:t>
        <a:bodyPr/>
        <a:lstStyle/>
        <a:p>
          <a:pPr algn="l">
            <a:buFontTx/>
            <a:buNone/>
          </a:pPr>
          <a:r>
            <a:rPr lang="ru-RU" sz="1400" b="1" dirty="0">
              <a:latin typeface="+mn-lt"/>
            </a:rPr>
            <a:t>Спецавтотранспорт (рефрижератор) для заготовки и транспортировки ягод, пищевых лесных ресурсов (дикоросов); </a:t>
          </a:r>
        </a:p>
      </dgm:t>
    </dgm:pt>
    <dgm:pt modelId="{ADA74A60-D654-4EAB-BE52-C6B8DF6C8DB3}" type="parTrans" cxnId="{EF5382EC-AE0B-4432-826F-ED3863A8545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A01D3ED-7ACF-44C5-80A5-A4EC4D7B3E97}" type="sibTrans" cxnId="{EF5382EC-AE0B-4432-826F-ED3863A8545D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DF038F08-6D01-42B8-A0E1-C8F74A6D8BEA}">
      <dgm:prSet custT="1"/>
      <dgm:spPr/>
      <dgm:t>
        <a:bodyPr/>
        <a:lstStyle/>
        <a:p>
          <a:pPr algn="l">
            <a:buFontTx/>
            <a:buNone/>
          </a:pPr>
          <a:r>
            <a:rPr lang="ru-RU" sz="1400" b="1" dirty="0">
              <a:latin typeface="+mn-lt"/>
            </a:rPr>
            <a:t>технологическое оборудование; </a:t>
          </a:r>
        </a:p>
      </dgm:t>
    </dgm:pt>
    <dgm:pt modelId="{E73ECBC0-4E45-430C-9F81-FBF405508355}" type="parTrans" cxnId="{7C8EB083-D650-4406-A1F5-F19B30565AE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5949B03-228F-41A5-B654-0CE6AA51D549}" type="sibTrans" cxnId="{7C8EB083-D650-4406-A1F5-F19B30565AE9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B7E57FF-C7B0-4BAE-9046-0488F52F8FC4}">
      <dgm:prSet custT="1"/>
      <dgm:spPr/>
      <dgm:t>
        <a:bodyPr/>
        <a:lstStyle/>
        <a:p>
          <a:pPr algn="l">
            <a:buFontTx/>
            <a:buNone/>
          </a:pPr>
          <a:r>
            <a:rPr lang="ru-RU" sz="1400" b="1" dirty="0">
              <a:latin typeface="+mn-lt"/>
            </a:rPr>
            <a:t>модульные цеха для заготовки, переработки ягод, пищевых лесных ресурсов (дикоросов)</a:t>
          </a:r>
        </a:p>
      </dgm:t>
    </dgm:pt>
    <dgm:pt modelId="{67715B3B-F94E-4900-AB74-A8537FE5A42C}" type="parTrans" cxnId="{7962AD42-F9B8-4C36-B348-A140450CC28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FFF0FAC-7132-433E-B119-39C17C47598E}" type="sibTrans" cxnId="{7962AD42-F9B8-4C36-B348-A140450CC28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66D9B82B-66EB-4389-B894-E4AF89C1E15B}">
      <dgm:prSet custT="1"/>
      <dgm:spPr/>
      <dgm:t>
        <a:bodyPr/>
        <a:lstStyle/>
        <a:p>
          <a:pPr algn="l">
            <a:buFontTx/>
            <a:buNone/>
          </a:pPr>
          <a:endParaRPr lang="ru-RU" sz="1400" b="1" dirty="0">
            <a:latin typeface="+mn-lt"/>
          </a:endParaRPr>
        </a:p>
      </dgm:t>
    </dgm:pt>
    <dgm:pt modelId="{FC364D91-6ECC-4EF3-822B-841AC00620D9}" type="parTrans" cxnId="{416A78DC-FF29-41C3-AAAB-F0BA9B95CD0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67EE119-6E55-4803-A952-4F59B22A8456}" type="sibTrans" cxnId="{416A78DC-FF29-41C3-AAAB-F0BA9B95CD0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11703779-6A25-44E4-B2E3-9B9AA058043D}">
      <dgm:prSet custT="1"/>
      <dgm:spPr/>
      <dgm:t>
        <a:bodyPr/>
        <a:lstStyle/>
        <a:p>
          <a:pPr algn="l">
            <a:buFontTx/>
            <a:buNone/>
          </a:pPr>
          <a:r>
            <a:rPr lang="ru-RU" sz="1400" b="1" dirty="0">
              <a:latin typeface="+mn-lt"/>
            </a:rPr>
            <a:t>Сохранение или увеличение объема выручки</a:t>
          </a:r>
        </a:p>
      </dgm:t>
    </dgm:pt>
    <dgm:pt modelId="{39B6C6D0-164E-45A2-A66A-3F87D73FE720}" type="parTrans" cxnId="{9C47DD16-ECE0-47E2-B607-5D52F49A3A23}">
      <dgm:prSet/>
      <dgm:spPr/>
    </dgm:pt>
    <dgm:pt modelId="{DA54776D-54FF-467B-A845-524EB7DB6F5C}" type="sibTrans" cxnId="{9C47DD16-ECE0-47E2-B607-5D52F49A3A23}">
      <dgm:prSet/>
      <dgm:spPr/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2" custScaleY="109655">
        <dgm:presLayoutVars>
          <dgm:bulletEnabled val="1"/>
        </dgm:presLayoutVars>
      </dgm:prSet>
      <dgm:spPr/>
    </dgm:pt>
    <dgm:pt modelId="{128BDA01-E694-405D-B181-4DC8A2E3BE0C}" type="pres">
      <dgm:prSet presAssocID="{F6B137D1-743D-4EB6-AC62-ED0DED1B5EAA}" presName="sp" presStyleCnt="0"/>
      <dgm:spPr/>
    </dgm:pt>
    <dgm:pt modelId="{D771D841-1C5A-42CC-B571-29904E39978C}" type="pres">
      <dgm:prSet presAssocID="{80BA4A1F-A920-4D9A-9317-D1E752BA3B48}" presName="linNode" presStyleCnt="0"/>
      <dgm:spPr/>
    </dgm:pt>
    <dgm:pt modelId="{5BD82203-28BD-445E-8981-00765A4089DC}" type="pres">
      <dgm:prSet presAssocID="{80BA4A1F-A920-4D9A-9317-D1E752BA3B48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DFC1CF5D-5348-48B0-8989-4780D34DDFA7}" type="pres">
      <dgm:prSet presAssocID="{80BA4A1F-A920-4D9A-9317-D1E752BA3B48}" presName="descendantText" presStyleLbl="alignAccFollowNode1" presStyleIdx="1" presStyleCnt="2" custScaleY="116680">
        <dgm:presLayoutVars>
          <dgm:bulletEnabled val="1"/>
        </dgm:presLayoutVars>
      </dgm:prSet>
      <dgm:spPr/>
    </dgm:pt>
  </dgm:ptLst>
  <dgm:cxnLst>
    <dgm:cxn modelId="{9C47DD16-ECE0-47E2-B607-5D52F49A3A23}" srcId="{80BA4A1F-A920-4D9A-9317-D1E752BA3B48}" destId="{11703779-6A25-44E4-B2E3-9B9AA058043D}" srcOrd="4" destOrd="0" parTransId="{39B6C6D0-164E-45A2-A66A-3F87D73FE720}" sibTransId="{DA54776D-54FF-467B-A845-524EB7DB6F5C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8E215F3C-8A6C-4D95-8818-23D222EB58AF}" srcId="{A9FE3169-31A8-409A-AC7B-5304B4E0DE44}" destId="{5F1DE391-C769-420A-BBAB-01BAE412CE02}" srcOrd="0" destOrd="0" parTransId="{5922B206-453F-4195-95FE-DE8E3CEA17DF}" sibTransId="{AFBFED44-096A-4836-9C8B-F5CCEE26ED3F}"/>
    <dgm:cxn modelId="{9B31E23C-7D65-4709-AF52-4E76FC0840E2}" srcId="{80BA4A1F-A920-4D9A-9317-D1E752BA3B48}" destId="{E2F9C961-D9D1-46AB-8C0A-3B59344C9D4F}" srcOrd="6" destOrd="0" parTransId="{9A90429B-3BB4-4E9A-A2C4-CDA842BC7B6A}" sibTransId="{784BB929-0CBC-4A5A-8B1A-15946DE7F84B}"/>
    <dgm:cxn modelId="{2DD8625B-B866-42C0-B7F2-51A48B55A88C}" type="presOf" srcId="{2B7E57FF-C7B0-4BAE-9046-0488F52F8FC4}" destId="{DFC1CF5D-5348-48B0-8989-4780D34DDFA7}" srcOrd="0" destOrd="3" presId="urn:microsoft.com/office/officeart/2005/8/layout/vList5"/>
    <dgm:cxn modelId="{F088C55E-DD17-4852-804E-83AA852CD4B1}" srcId="{A9FE3169-31A8-409A-AC7B-5304B4E0DE44}" destId="{F513EA02-B6F3-4D01-B416-D0FF43109808}" srcOrd="2" destOrd="0" parTransId="{14BD4FAF-1273-4421-820A-8EC22BD89C1B}" sibTransId="{A2212F94-E59A-4265-B38E-CE6D0D15B3BC}"/>
    <dgm:cxn modelId="{7962AD42-F9B8-4C36-B348-A140450CC285}" srcId="{80BA4A1F-A920-4D9A-9317-D1E752BA3B48}" destId="{2B7E57FF-C7B0-4BAE-9046-0488F52F8FC4}" srcOrd="3" destOrd="0" parTransId="{67715B3B-F94E-4900-AB74-A8537FE5A42C}" sibTransId="{8FFF0FAC-7132-433E-B119-39C17C47598E}"/>
    <dgm:cxn modelId="{B3304663-2166-40F4-B667-BE97F7652304}" type="presOf" srcId="{E2F9C961-D9D1-46AB-8C0A-3B59344C9D4F}" destId="{DFC1CF5D-5348-48B0-8989-4780D34DDFA7}" srcOrd="0" destOrd="6" presId="urn:microsoft.com/office/officeart/2005/8/layout/vList5"/>
    <dgm:cxn modelId="{86A55565-8E04-48F6-B35A-DD8E915DC8C3}" type="presOf" srcId="{662F062E-A7C0-4B0C-A135-1243BEEDB1F0}" destId="{DFC1CF5D-5348-48B0-8989-4780D34DDFA7}" srcOrd="0" destOrd="1" presId="urn:microsoft.com/office/officeart/2005/8/layout/vList5"/>
    <dgm:cxn modelId="{FA01B84A-ABDA-4183-9BA1-7490C41C1199}" type="presOf" srcId="{F513EA02-B6F3-4D01-B416-D0FF43109808}" destId="{C4192723-48B5-4D8A-9C2A-1E860A41E805}" srcOrd="0" destOrd="2" presId="urn:microsoft.com/office/officeart/2005/8/layout/vList5"/>
    <dgm:cxn modelId="{A614D96F-DDA1-44C4-8BCC-F00F758E6CDB}" srcId="{80BA4A1F-A920-4D9A-9317-D1E752BA3B48}" destId="{6C0833A1-71F3-41BF-AD3F-6F0CFEB65773}" srcOrd="0" destOrd="0" parTransId="{BFEF95B5-D097-45CD-ADF8-6307CBA8A9F7}" sibTransId="{0B80848B-2B33-44BB-94BF-CF192B2EBC22}"/>
    <dgm:cxn modelId="{3BB2B058-8DFD-4D6A-B753-70D0F8A0865A}" type="presOf" srcId="{66D9B82B-66EB-4389-B894-E4AF89C1E15B}" destId="{DFC1CF5D-5348-48B0-8989-4780D34DDFA7}" srcOrd="0" destOrd="5" presId="urn:microsoft.com/office/officeart/2005/8/layout/vList5"/>
    <dgm:cxn modelId="{4F99E17C-DCDC-4709-83E0-621065CEA89F}" type="presOf" srcId="{D1B58736-0DCE-4CEC-8E85-AB7C87A80554}" destId="{C4192723-48B5-4D8A-9C2A-1E860A41E805}" srcOrd="0" destOrd="1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7C8EB083-D650-4406-A1F5-F19B30565AE9}" srcId="{80BA4A1F-A920-4D9A-9317-D1E752BA3B48}" destId="{DF038F08-6D01-42B8-A0E1-C8F74A6D8BEA}" srcOrd="2" destOrd="0" parTransId="{E73ECBC0-4E45-430C-9F81-FBF405508355}" sibTransId="{25949B03-228F-41A5-B654-0CE6AA51D549}"/>
    <dgm:cxn modelId="{1811D69B-6966-4B6D-87B4-080B2656EEFD}" type="presOf" srcId="{5F1DE391-C769-420A-BBAB-01BAE412CE02}" destId="{C4192723-48B5-4D8A-9C2A-1E860A41E805}" srcOrd="0" destOrd="0" presId="urn:microsoft.com/office/officeart/2005/8/layout/vList5"/>
    <dgm:cxn modelId="{13B807B2-0DCC-40BD-9A4E-A7D9039B0A2F}" type="presOf" srcId="{80BA4A1F-A920-4D9A-9317-D1E752BA3B48}" destId="{5BD82203-28BD-445E-8981-00765A4089DC}" srcOrd="0" destOrd="0" presId="urn:microsoft.com/office/officeart/2005/8/layout/vList5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550C17C1-2F1F-4F3F-87DC-DE3E87647D2E}" type="presOf" srcId="{11703779-6A25-44E4-B2E3-9B9AA058043D}" destId="{DFC1CF5D-5348-48B0-8989-4780D34DDFA7}" srcOrd="0" destOrd="4" presId="urn:microsoft.com/office/officeart/2005/8/layout/vList5"/>
    <dgm:cxn modelId="{9916ADC9-52A2-4B5D-A81C-B347B2D22A6B}" srcId="{B2BC0A90-7771-4862-B48C-3BDA3F51069E}" destId="{80BA4A1F-A920-4D9A-9317-D1E752BA3B48}" srcOrd="1" destOrd="0" parTransId="{1A1D3CDF-AB0D-4988-95DE-1A90F9C3AF70}" sibTransId="{1ADAE5B1-255E-4116-97F2-E86CD60C18D9}"/>
    <dgm:cxn modelId="{A20550DC-BF69-4CA4-A4E0-0BA2C7E3B405}" srcId="{A9FE3169-31A8-409A-AC7B-5304B4E0DE44}" destId="{D1B58736-0DCE-4CEC-8E85-AB7C87A80554}" srcOrd="1" destOrd="0" parTransId="{FB9811A0-7673-4B0F-B363-DA8E0205CDCD}" sibTransId="{9886BC2D-FD43-4D72-B0DE-2EB18A86EF15}"/>
    <dgm:cxn modelId="{416A78DC-FF29-41C3-AAAB-F0BA9B95CD0C}" srcId="{80BA4A1F-A920-4D9A-9317-D1E752BA3B48}" destId="{66D9B82B-66EB-4389-B894-E4AF89C1E15B}" srcOrd="5" destOrd="0" parTransId="{FC364D91-6ECC-4EF3-822B-841AC00620D9}" sibTransId="{567EE119-6E55-4803-A952-4F59B22A8456}"/>
    <dgm:cxn modelId="{EF5382EC-AE0B-4432-826F-ED3863A8545D}" srcId="{80BA4A1F-A920-4D9A-9317-D1E752BA3B48}" destId="{662F062E-A7C0-4B0C-A135-1243BEEDB1F0}" srcOrd="1" destOrd="0" parTransId="{ADA74A60-D654-4EAB-BE52-C6B8DF6C8DB3}" sibTransId="{7A01D3ED-7ACF-44C5-80A5-A4EC4D7B3E97}"/>
    <dgm:cxn modelId="{A89660ED-D023-4DFB-A6C0-6F499216213A}" type="presOf" srcId="{DF038F08-6D01-42B8-A0E1-C8F74A6D8BEA}" destId="{DFC1CF5D-5348-48B0-8989-4780D34DDFA7}" srcOrd="0" destOrd="2" presId="urn:microsoft.com/office/officeart/2005/8/layout/vList5"/>
    <dgm:cxn modelId="{E4B455FF-1A35-488A-9F67-16A541CD9648}" type="presOf" srcId="{6C0833A1-71F3-41BF-AD3F-6F0CFEB65773}" destId="{DFC1CF5D-5348-48B0-8989-4780D34DDFA7}" srcOrd="0" destOrd="0" presId="urn:microsoft.com/office/officeart/2005/8/layout/vList5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  <dgm:cxn modelId="{5B0EC7A4-64C4-49E2-A33F-BD84C0692686}" type="presParOf" srcId="{4C3A6EA2-4D35-4663-9E24-12654E6BF334}" destId="{128BDA01-E694-405D-B181-4DC8A2E3BE0C}" srcOrd="1" destOrd="0" presId="urn:microsoft.com/office/officeart/2005/8/layout/vList5"/>
    <dgm:cxn modelId="{E3569AE1-42F3-4E85-BB8E-30F7D5E9D376}" type="presParOf" srcId="{4C3A6EA2-4D35-4663-9E24-12654E6BF334}" destId="{D771D841-1C5A-42CC-B571-29904E39978C}" srcOrd="2" destOrd="0" presId="urn:microsoft.com/office/officeart/2005/8/layout/vList5"/>
    <dgm:cxn modelId="{79D8407A-89C5-4721-B6B9-8AA6E14C3791}" type="presParOf" srcId="{D771D841-1C5A-42CC-B571-29904E39978C}" destId="{5BD82203-28BD-445E-8981-00765A4089DC}" srcOrd="0" destOrd="0" presId="urn:microsoft.com/office/officeart/2005/8/layout/vList5"/>
    <dgm:cxn modelId="{52C73009-8A99-4D7D-A60E-388E51CB2B42}" type="presParOf" srcId="{D771D841-1C5A-42CC-B571-29904E39978C}" destId="{DFC1CF5D-5348-48B0-8989-4780D34DDFA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endParaRPr lang="ru-RU" sz="1800" b="1" dirty="0">
            <a:latin typeface="+mn-lt"/>
            <a:cs typeface="Times New Roman" pitchFamily="18" charset="0"/>
          </a:endParaRPr>
        </a:p>
        <a:p>
          <a:r>
            <a:rPr lang="ru-RU" sz="1800" b="1" dirty="0">
              <a:latin typeface="+mn-lt"/>
              <a:cs typeface="Times New Roman" pitchFamily="18" charset="0"/>
            </a:rPr>
            <a:t>Спецавтотранспорт для перевозки скота при условии отгрузки продукции на экспорт</a:t>
          </a:r>
        </a:p>
        <a:p>
          <a:endParaRPr lang="ru-RU" sz="1800" dirty="0">
            <a:latin typeface="+mn-lt"/>
          </a:endParaRPr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6D24E1E-4459-42B2-9CCC-E5A66EFD8B30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ru-RU" altLang="ru-RU" sz="1400" b="1" dirty="0">
              <a:latin typeface="+mn-lt"/>
              <a:cs typeface="Times New Roman" panose="02020603050405020304" pitchFamily="18" charset="0"/>
            </a:rPr>
            <a:t>50%</a:t>
          </a:r>
          <a:endParaRPr lang="ru-RU" sz="1400" b="1" dirty="0">
            <a:latin typeface="+mn-lt"/>
          </a:endParaRPr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D1B58736-0DCE-4CEC-8E85-AB7C87A80554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1) наличие на 1 января текущего года маточного поголовья КРС молочного направления продуктивности и (или) мясных пород не менее 1000 голов </a:t>
          </a:r>
          <a:endParaRPr lang="ru-RU" sz="1400" b="0" dirty="0">
            <a:latin typeface="+mn-lt"/>
          </a:endParaRPr>
        </a:p>
      </dgm:t>
    </dgm:pt>
    <dgm:pt modelId="{FB9811A0-7673-4B0F-B363-DA8E0205CDCD}" type="parTrans" cxnId="{A20550DC-BF69-4CA4-A4E0-0BA2C7E3B40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9886BC2D-FD43-4D72-B0DE-2EB18A86EF15}" type="sibTrans" cxnId="{A20550DC-BF69-4CA4-A4E0-0BA2C7E3B40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80BA4A1F-A920-4D9A-9317-D1E752BA3B48}">
      <dgm:prSet phldrT="[Текст]" custT="1"/>
      <dgm:spPr/>
      <dgm:t>
        <a:bodyPr/>
        <a:lstStyle/>
        <a:p>
          <a:endParaRPr lang="ru-RU" sz="1800" b="1" dirty="0">
            <a:latin typeface="+mn-lt"/>
            <a:cs typeface="Times New Roman" pitchFamily="18" charset="0"/>
          </a:endParaRPr>
        </a:p>
        <a:p>
          <a:r>
            <a:rPr lang="ru-RU" sz="1800" b="1" dirty="0">
              <a:latin typeface="+mn-lt"/>
              <a:cs typeface="Times New Roman" pitchFamily="18" charset="0"/>
            </a:rPr>
            <a:t>Приобретение автотранспорта, рефрижератора, изотермического фургона</a:t>
          </a:r>
        </a:p>
        <a:p>
          <a:r>
            <a:rPr lang="ru-RU" sz="1800" b="1" dirty="0">
              <a:latin typeface="+mn-lt"/>
              <a:cs typeface="Times New Roman" pitchFamily="18" charset="0"/>
            </a:rPr>
            <a:t>(будки), хлебного фургона при условии отгрузки продукции</a:t>
          </a:r>
        </a:p>
        <a:p>
          <a:r>
            <a:rPr lang="ru-RU" sz="1800" b="1" dirty="0">
              <a:latin typeface="+mn-lt"/>
              <a:cs typeface="Times New Roman" pitchFamily="18" charset="0"/>
            </a:rPr>
            <a:t>на экспорт</a:t>
          </a:r>
        </a:p>
        <a:p>
          <a:endParaRPr lang="ru-RU" sz="1800" dirty="0">
            <a:latin typeface="+mn-lt"/>
          </a:endParaRPr>
        </a:p>
      </dgm:t>
    </dgm:pt>
    <dgm:pt modelId="{1A1D3CDF-AB0D-4988-95DE-1A90F9C3AF70}" type="parTrans" cxnId="{9916ADC9-52A2-4B5D-A81C-B347B2D22A6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1ADAE5B1-255E-4116-97F2-E86CD60C18D9}" type="sibTrans" cxnId="{9916ADC9-52A2-4B5D-A81C-B347B2D22A6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D0C07A1-6753-4D0D-ABB9-F149ADFADAF5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99858CB3-289E-42A9-A296-C44C26191412}" type="parTrans" cxnId="{41932375-2DE2-42DC-857F-84F57D2CB0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B1D6D445-B509-4758-BC0A-8F5818648B98}" type="sibTrans" cxnId="{41932375-2DE2-42DC-857F-84F57D2CB0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F1DE391-C769-420A-BBAB-01BAE412CE02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400" b="1" dirty="0">
            <a:latin typeface="+mn-lt"/>
          </a:endParaRPr>
        </a:p>
      </dgm:t>
    </dgm:pt>
    <dgm:pt modelId="{5922B206-453F-4195-95FE-DE8E3CEA17DF}" type="par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FBFED44-096A-4836-9C8B-F5CCEE26ED3F}" type="sib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2F9C961-D9D1-46AB-8C0A-3B59344C9D4F}">
      <dgm:prSet custT="1"/>
      <dgm:spPr/>
      <dgm:t>
        <a:bodyPr/>
        <a:lstStyle/>
        <a:p>
          <a:pPr algn="ctr">
            <a:buFontTx/>
            <a:buNone/>
          </a:pPr>
          <a:r>
            <a:rPr lang="ru-RU" altLang="ru-RU" sz="1400" b="1" dirty="0">
              <a:latin typeface="+mn-lt"/>
              <a:cs typeface="Times New Roman" panose="02020603050405020304" pitchFamily="18" charset="0"/>
            </a:rPr>
            <a:t>50%</a:t>
          </a:r>
          <a:endParaRPr lang="ru-RU" altLang="ru-RU" sz="1600" b="1" dirty="0">
            <a:latin typeface="+mn-lt"/>
            <a:cs typeface="Times New Roman" panose="02020603050405020304" pitchFamily="18" charset="0"/>
          </a:endParaRPr>
        </a:p>
      </dgm:t>
    </dgm:pt>
    <dgm:pt modelId="{9A90429B-3BB4-4E9A-A2C4-CDA842BC7B6A}" type="parTrans" cxnId="{9B31E23C-7D65-4709-AF52-4E76FC0840E2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84BB929-0CBC-4A5A-8B1A-15946DE7F84B}" type="sibTrans" cxnId="{9B31E23C-7D65-4709-AF52-4E76FC0840E2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6C0833A1-71F3-41BF-AD3F-6F0CFEB65773}">
      <dgm:prSet phldrT="[Текст]" custT="1"/>
      <dgm:spPr/>
      <dgm:t>
        <a:bodyPr/>
        <a:lstStyle/>
        <a:p>
          <a:pPr algn="ctr">
            <a:buFontTx/>
            <a:buNone/>
          </a:pPr>
          <a:r>
            <a:rPr lang="ru-RU" sz="1600" b="0" spc="0" baseline="0" dirty="0">
              <a:latin typeface="+mn-lt"/>
            </a:rPr>
            <a:t>- дополнительно представляются контракты на поставку </a:t>
          </a:r>
        </a:p>
      </dgm:t>
    </dgm:pt>
    <dgm:pt modelId="{BFEF95B5-D097-45CD-ADF8-6307CBA8A9F7}" type="parTrans" cxnId="{A614D96F-DDA1-44C4-8BCC-F00F758E6CD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0B80848B-2B33-44BB-94BF-CF192B2EBC22}" type="sibTrans" cxnId="{A614D96F-DDA1-44C4-8BCC-F00F758E6CD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66D9B82B-66EB-4389-B894-E4AF89C1E15B}">
      <dgm:prSet custT="1"/>
      <dgm:spPr/>
      <dgm:t>
        <a:bodyPr/>
        <a:lstStyle/>
        <a:p>
          <a:pPr algn="l">
            <a:buFontTx/>
            <a:buNone/>
          </a:pPr>
          <a:endParaRPr lang="ru-RU" sz="1400" b="1" dirty="0">
            <a:latin typeface="+mn-lt"/>
          </a:endParaRPr>
        </a:p>
      </dgm:t>
    </dgm:pt>
    <dgm:pt modelId="{FC364D91-6ECC-4EF3-822B-841AC00620D9}" type="parTrans" cxnId="{416A78DC-FF29-41C3-AAAB-F0BA9B95CD0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67EE119-6E55-4803-A952-4F59B22A8456}" type="sibTrans" cxnId="{416A78DC-FF29-41C3-AAAB-F0BA9B95CD0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13517727-BF03-4039-BA92-8C4AC217A734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701024B5-28E9-44F5-9C45-DBD333782917}" type="parTrans" cxnId="{DB24DDC7-87FB-4F3B-92D0-4ACAE6E16F5F}">
      <dgm:prSet/>
      <dgm:spPr/>
      <dgm:t>
        <a:bodyPr/>
        <a:lstStyle/>
        <a:p>
          <a:endParaRPr lang="ru-RU"/>
        </a:p>
      </dgm:t>
    </dgm:pt>
    <dgm:pt modelId="{F305393E-25CC-4AE5-9F6D-4DEA648B0874}" type="sibTrans" cxnId="{DB24DDC7-87FB-4F3B-92D0-4ACAE6E16F5F}">
      <dgm:prSet/>
      <dgm:spPr/>
      <dgm:t>
        <a:bodyPr/>
        <a:lstStyle/>
        <a:p>
          <a:endParaRPr lang="ru-RU"/>
        </a:p>
      </dgm:t>
    </dgm:pt>
    <dgm:pt modelId="{488F957C-14E6-4F09-B864-FE78589A446B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2) и (или) не менее 2000 маточного поголовья овец;</a:t>
          </a:r>
        </a:p>
      </dgm:t>
    </dgm:pt>
    <dgm:pt modelId="{4FC1E5C1-916F-44A1-9AAC-0A6DD0A466DB}" type="parTrans" cxnId="{23C41E89-1DA0-4E05-AB6C-A389D5143095}">
      <dgm:prSet/>
      <dgm:spPr/>
      <dgm:t>
        <a:bodyPr/>
        <a:lstStyle/>
        <a:p>
          <a:endParaRPr lang="ru-RU"/>
        </a:p>
      </dgm:t>
    </dgm:pt>
    <dgm:pt modelId="{8F3C73D0-C380-40F0-94C9-E6EE89EC8DF5}" type="sibTrans" cxnId="{23C41E89-1DA0-4E05-AB6C-A389D5143095}">
      <dgm:prSet/>
      <dgm:spPr/>
      <dgm:t>
        <a:bodyPr/>
        <a:lstStyle/>
        <a:p>
          <a:endParaRPr lang="ru-RU"/>
        </a:p>
      </dgm:t>
    </dgm:pt>
    <dgm:pt modelId="{56D37BC2-D64E-4D83-8314-654F50332F70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746825C6-5359-41F8-B637-ED99785A6A5A}" type="parTrans" cxnId="{2D809E43-653B-4663-88D5-13C30CF46EEC}">
      <dgm:prSet/>
      <dgm:spPr/>
      <dgm:t>
        <a:bodyPr/>
        <a:lstStyle/>
        <a:p>
          <a:endParaRPr lang="ru-RU"/>
        </a:p>
      </dgm:t>
    </dgm:pt>
    <dgm:pt modelId="{2B1927FF-72D6-4534-A227-AD3957DEA035}" type="sibTrans" cxnId="{2D809E43-653B-4663-88D5-13C30CF46EEC}">
      <dgm:prSet/>
      <dgm:spPr/>
      <dgm:t>
        <a:bodyPr/>
        <a:lstStyle/>
        <a:p>
          <a:endParaRPr lang="ru-RU"/>
        </a:p>
      </dgm:t>
    </dgm:pt>
    <dgm:pt modelId="{EB5E7D76-FCF7-412E-B150-7E76B710CEFC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3)  сохранение или увеличение поголовья скота на 1 января текущего года по сравнению с показателем на 1 января предыдущего года. </a:t>
          </a:r>
        </a:p>
      </dgm:t>
    </dgm:pt>
    <dgm:pt modelId="{123AF25E-11C4-435E-934F-68FB78AC2DE5}" type="parTrans" cxnId="{24E674DE-363D-4752-9F80-D09553752F78}">
      <dgm:prSet/>
      <dgm:spPr/>
      <dgm:t>
        <a:bodyPr/>
        <a:lstStyle/>
        <a:p>
          <a:endParaRPr lang="ru-RU"/>
        </a:p>
      </dgm:t>
    </dgm:pt>
    <dgm:pt modelId="{ED6DCE10-0482-46A7-93E0-D59A33AC417E}" type="sibTrans" cxnId="{24E674DE-363D-4752-9F80-D09553752F78}">
      <dgm:prSet/>
      <dgm:spPr/>
      <dgm:t>
        <a:bodyPr/>
        <a:lstStyle/>
        <a:p>
          <a:endParaRPr lang="ru-RU"/>
        </a:p>
      </dgm:t>
    </dgm:pt>
    <dgm:pt modelId="{5B68F910-30EC-4FB8-9487-B4995FBF7018}">
      <dgm:prSet custT="1"/>
      <dgm:spPr/>
      <dgm:t>
        <a:bodyPr/>
        <a:lstStyle/>
        <a:p>
          <a:pPr algn="ctr">
            <a:buFontTx/>
            <a:buNone/>
          </a:pPr>
          <a:r>
            <a:rPr lang="ru-RU" sz="1600" b="0" spc="0" baseline="0" dirty="0">
              <a:latin typeface="+mn-lt"/>
            </a:rPr>
            <a:t>продукции на экспорт.</a:t>
          </a:r>
        </a:p>
      </dgm:t>
    </dgm:pt>
    <dgm:pt modelId="{8AB7C07E-CEC5-4AB9-BA22-B68597D61A30}" type="parTrans" cxnId="{BE8BC86F-58CE-418F-BB33-ED03946BA522}">
      <dgm:prSet/>
      <dgm:spPr/>
      <dgm:t>
        <a:bodyPr/>
        <a:lstStyle/>
        <a:p>
          <a:endParaRPr lang="ru-RU"/>
        </a:p>
      </dgm:t>
    </dgm:pt>
    <dgm:pt modelId="{6D92B460-7EFF-4D02-B439-9EB8F5315A3E}" type="sibTrans" cxnId="{BE8BC86F-58CE-418F-BB33-ED03946BA522}">
      <dgm:prSet/>
      <dgm:spPr/>
      <dgm:t>
        <a:bodyPr/>
        <a:lstStyle/>
        <a:p>
          <a:endParaRPr lang="ru-RU"/>
        </a:p>
      </dgm:t>
    </dgm:pt>
    <dgm:pt modelId="{8F7B641D-DF9D-41F8-BC96-461B8904DC65}">
      <dgm:prSet custT="1"/>
      <dgm:spPr/>
      <dgm:t>
        <a:bodyPr/>
        <a:lstStyle/>
        <a:p>
          <a:pPr algn="ctr">
            <a:buFontTx/>
            <a:buNone/>
          </a:pPr>
          <a:r>
            <a:rPr lang="ru-RU" sz="1600" b="0" spc="0" baseline="0" dirty="0">
              <a:latin typeface="+mn-lt"/>
            </a:rPr>
            <a:t>- сохранение или увеличение объема отгруженной продукции на экспорт</a:t>
          </a:r>
        </a:p>
      </dgm:t>
    </dgm:pt>
    <dgm:pt modelId="{88CC9309-25EE-4F0E-8AB5-345FCA07C673}" type="parTrans" cxnId="{91374D6F-B8E3-4CD9-997E-1885BF5B6B3B}">
      <dgm:prSet/>
      <dgm:spPr/>
    </dgm:pt>
    <dgm:pt modelId="{274BB4C9-F837-49A9-92FA-757DCBF39DA3}" type="sibTrans" cxnId="{91374D6F-B8E3-4CD9-997E-1885BF5B6B3B}">
      <dgm:prSet/>
      <dgm:spPr/>
    </dgm:pt>
    <dgm:pt modelId="{68F6075E-8C48-46A0-AA93-E7041A80EF10}">
      <dgm:prSet custT="1"/>
      <dgm:spPr/>
      <dgm:t>
        <a:bodyPr/>
        <a:lstStyle/>
        <a:p>
          <a:pPr algn="ctr">
            <a:buFontTx/>
            <a:buNone/>
          </a:pPr>
          <a:endParaRPr lang="ru-RU" sz="1600" b="0" spc="0" baseline="0" dirty="0">
            <a:latin typeface="+mn-lt"/>
          </a:endParaRPr>
        </a:p>
      </dgm:t>
    </dgm:pt>
    <dgm:pt modelId="{6E958C75-EB52-4BCB-BDA1-F43A8EE7E76E}" type="parTrans" cxnId="{02187258-CA69-4F54-9760-67903D086944}">
      <dgm:prSet/>
      <dgm:spPr/>
    </dgm:pt>
    <dgm:pt modelId="{25E05557-4E12-409C-8C2C-0C59AED567AB}" type="sibTrans" cxnId="{02187258-CA69-4F54-9760-67903D086944}">
      <dgm:prSet/>
      <dgm:spPr/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2" custScaleY="109655">
        <dgm:presLayoutVars>
          <dgm:bulletEnabled val="1"/>
        </dgm:presLayoutVars>
      </dgm:prSet>
      <dgm:spPr/>
    </dgm:pt>
    <dgm:pt modelId="{128BDA01-E694-405D-B181-4DC8A2E3BE0C}" type="pres">
      <dgm:prSet presAssocID="{F6B137D1-743D-4EB6-AC62-ED0DED1B5EAA}" presName="sp" presStyleCnt="0"/>
      <dgm:spPr/>
    </dgm:pt>
    <dgm:pt modelId="{D771D841-1C5A-42CC-B571-29904E39978C}" type="pres">
      <dgm:prSet presAssocID="{80BA4A1F-A920-4D9A-9317-D1E752BA3B48}" presName="linNode" presStyleCnt="0"/>
      <dgm:spPr/>
    </dgm:pt>
    <dgm:pt modelId="{5BD82203-28BD-445E-8981-00765A4089DC}" type="pres">
      <dgm:prSet presAssocID="{80BA4A1F-A920-4D9A-9317-D1E752BA3B48}" presName="parentText" presStyleLbl="node1" presStyleIdx="1" presStyleCnt="2" custLinFactNeighborX="-1369" custLinFactNeighborY="3">
        <dgm:presLayoutVars>
          <dgm:chMax val="1"/>
          <dgm:bulletEnabled val="1"/>
        </dgm:presLayoutVars>
      </dgm:prSet>
      <dgm:spPr/>
    </dgm:pt>
    <dgm:pt modelId="{DFC1CF5D-5348-48B0-8989-4780D34DDFA7}" type="pres">
      <dgm:prSet presAssocID="{80BA4A1F-A920-4D9A-9317-D1E752BA3B48}" presName="descendantText" presStyleLbl="alignAccFollowNode1" presStyleIdx="1" presStyleCnt="2" custScaleY="116680">
        <dgm:presLayoutVars>
          <dgm:bulletEnabled val="1"/>
        </dgm:presLayoutVars>
      </dgm:prSet>
      <dgm:spPr/>
    </dgm:pt>
  </dgm:ptLst>
  <dgm:cxnLst>
    <dgm:cxn modelId="{C9719A17-4705-4FE5-BD36-E41495CDC05D}" type="presOf" srcId="{F6D24E1E-4459-42B2-9CCC-E5A66EFD8B30}" destId="{C4192723-48B5-4D8A-9C2A-1E860A41E805}" srcOrd="0" destOrd="1" presId="urn:microsoft.com/office/officeart/2005/8/layout/vList5"/>
    <dgm:cxn modelId="{0620DC1A-E7F3-46EB-B7A8-C9AAD15C7955}" srcId="{A9FE3169-31A8-409A-AC7B-5304B4E0DE44}" destId="{F6D24E1E-4459-42B2-9CCC-E5A66EFD8B30}" srcOrd="1" destOrd="0" parTransId="{495874C1-C25F-4B3D-BAD2-DE0B7FBFEF82}" sibTransId="{2454D419-0BCF-41B0-93F2-AAF25C152BD6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8E215F3C-8A6C-4D95-8818-23D222EB58AF}" srcId="{A9FE3169-31A8-409A-AC7B-5304B4E0DE44}" destId="{5F1DE391-C769-420A-BBAB-01BAE412CE02}" srcOrd="0" destOrd="0" parTransId="{5922B206-453F-4195-95FE-DE8E3CEA17DF}" sibTransId="{AFBFED44-096A-4836-9C8B-F5CCEE26ED3F}"/>
    <dgm:cxn modelId="{9B31E23C-7D65-4709-AF52-4E76FC0840E2}" srcId="{80BA4A1F-A920-4D9A-9317-D1E752BA3B48}" destId="{E2F9C961-D9D1-46AB-8C0A-3B59344C9D4F}" srcOrd="5" destOrd="0" parTransId="{9A90429B-3BB4-4E9A-A2C4-CDA842BC7B6A}" sibTransId="{784BB929-0CBC-4A5A-8B1A-15946DE7F84B}"/>
    <dgm:cxn modelId="{B3304663-2166-40F4-B667-BE97F7652304}" type="presOf" srcId="{E2F9C961-D9D1-46AB-8C0A-3B59344C9D4F}" destId="{DFC1CF5D-5348-48B0-8989-4780D34DDFA7}" srcOrd="0" destOrd="5" presId="urn:microsoft.com/office/officeart/2005/8/layout/vList5"/>
    <dgm:cxn modelId="{2D809E43-653B-4663-88D5-13C30CF46EEC}" srcId="{A9FE3169-31A8-409A-AC7B-5304B4E0DE44}" destId="{56D37BC2-D64E-4D83-8314-654F50332F70}" srcOrd="5" destOrd="0" parTransId="{746825C6-5359-41F8-B637-ED99785A6A5A}" sibTransId="{2B1927FF-72D6-4534-A227-AD3957DEA035}"/>
    <dgm:cxn modelId="{7DA99C49-C6F3-43A2-B544-5DE0FFDB5478}" type="presOf" srcId="{56D37BC2-D64E-4D83-8314-654F50332F70}" destId="{C4192723-48B5-4D8A-9C2A-1E860A41E805}" srcOrd="0" destOrd="5" presId="urn:microsoft.com/office/officeart/2005/8/layout/vList5"/>
    <dgm:cxn modelId="{91374D6F-B8E3-4CD9-997E-1885BF5B6B3B}" srcId="{80BA4A1F-A920-4D9A-9317-D1E752BA3B48}" destId="{8F7B641D-DF9D-41F8-BC96-461B8904DC65}" srcOrd="3" destOrd="0" parTransId="{88CC9309-25EE-4F0E-8AB5-345FCA07C673}" sibTransId="{274BB4C9-F837-49A9-92FA-757DCBF39DA3}"/>
    <dgm:cxn modelId="{BE8BC86F-58CE-418F-BB33-ED03946BA522}" srcId="{80BA4A1F-A920-4D9A-9317-D1E752BA3B48}" destId="{5B68F910-30EC-4FB8-9487-B4995FBF7018}" srcOrd="1" destOrd="0" parTransId="{8AB7C07E-CEC5-4AB9-BA22-B68597D61A30}" sibTransId="{6D92B460-7EFF-4D02-B439-9EB8F5315A3E}"/>
    <dgm:cxn modelId="{A614D96F-DDA1-44C4-8BCC-F00F758E6CDB}" srcId="{80BA4A1F-A920-4D9A-9317-D1E752BA3B48}" destId="{6C0833A1-71F3-41BF-AD3F-6F0CFEB65773}" srcOrd="0" destOrd="0" parTransId="{BFEF95B5-D097-45CD-ADF8-6307CBA8A9F7}" sibTransId="{0B80848B-2B33-44BB-94BF-CF192B2EBC22}"/>
    <dgm:cxn modelId="{418B0D53-DC4D-458C-96F1-8AFEEFAABA69}" type="presOf" srcId="{8F7B641D-DF9D-41F8-BC96-461B8904DC65}" destId="{DFC1CF5D-5348-48B0-8989-4780D34DDFA7}" srcOrd="0" destOrd="3" presId="urn:microsoft.com/office/officeart/2005/8/layout/vList5"/>
    <dgm:cxn modelId="{41932375-2DE2-42DC-857F-84F57D2CB0BB}" srcId="{A9FE3169-31A8-409A-AC7B-5304B4E0DE44}" destId="{ED0C07A1-6753-4D0D-ABB9-F149ADFADAF5}" srcOrd="7" destOrd="0" parTransId="{99858CB3-289E-42A9-A296-C44C26191412}" sibTransId="{B1D6D445-B509-4758-BC0A-8F5818648B98}"/>
    <dgm:cxn modelId="{02187258-CA69-4F54-9760-67903D086944}" srcId="{80BA4A1F-A920-4D9A-9317-D1E752BA3B48}" destId="{68F6075E-8C48-46A0-AA93-E7041A80EF10}" srcOrd="2" destOrd="0" parTransId="{6E958C75-EB52-4BCB-BDA1-F43A8EE7E76E}" sibTransId="{25E05557-4E12-409C-8C2C-0C59AED567AB}"/>
    <dgm:cxn modelId="{3BB2B058-8DFD-4D6A-B753-70D0F8A0865A}" type="presOf" srcId="{66D9B82B-66EB-4389-B894-E4AF89C1E15B}" destId="{DFC1CF5D-5348-48B0-8989-4780D34DDFA7}" srcOrd="0" destOrd="4" presId="urn:microsoft.com/office/officeart/2005/8/layout/vList5"/>
    <dgm:cxn modelId="{4F99E17C-DCDC-4709-83E0-621065CEA89F}" type="presOf" srcId="{D1B58736-0DCE-4CEC-8E85-AB7C87A80554}" destId="{C4192723-48B5-4D8A-9C2A-1E860A41E805}" srcOrd="0" destOrd="2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7BA87D88-938C-4A37-98D4-2C0E10665447}" type="presOf" srcId="{5B68F910-30EC-4FB8-9487-B4995FBF7018}" destId="{DFC1CF5D-5348-48B0-8989-4780D34DDFA7}" srcOrd="0" destOrd="1" presId="urn:microsoft.com/office/officeart/2005/8/layout/vList5"/>
    <dgm:cxn modelId="{23C41E89-1DA0-4E05-AB6C-A389D5143095}" srcId="{A9FE3169-31A8-409A-AC7B-5304B4E0DE44}" destId="{488F957C-14E6-4F09-B864-FE78589A446B}" srcOrd="4" destOrd="0" parTransId="{4FC1E5C1-916F-44A1-9AAC-0A6DD0A466DB}" sibTransId="{8F3C73D0-C380-40F0-94C9-E6EE89EC8DF5}"/>
    <dgm:cxn modelId="{1811D69B-6966-4B6D-87B4-080B2656EEFD}" type="presOf" srcId="{5F1DE391-C769-420A-BBAB-01BAE412CE02}" destId="{C4192723-48B5-4D8A-9C2A-1E860A41E805}" srcOrd="0" destOrd="0" presId="urn:microsoft.com/office/officeart/2005/8/layout/vList5"/>
    <dgm:cxn modelId="{22EBBBA7-E33D-4698-B560-8378F5F59B32}" type="presOf" srcId="{488F957C-14E6-4F09-B864-FE78589A446B}" destId="{C4192723-48B5-4D8A-9C2A-1E860A41E805}" srcOrd="0" destOrd="4" presId="urn:microsoft.com/office/officeart/2005/8/layout/vList5"/>
    <dgm:cxn modelId="{39E255AD-0D4B-40CC-AF2C-67117B7C78CE}" type="presOf" srcId="{68F6075E-8C48-46A0-AA93-E7041A80EF10}" destId="{DFC1CF5D-5348-48B0-8989-4780D34DDFA7}" srcOrd="0" destOrd="2" presId="urn:microsoft.com/office/officeart/2005/8/layout/vList5"/>
    <dgm:cxn modelId="{D865F6B0-E9C1-41B0-9C99-73ED70F98713}" type="presOf" srcId="{13517727-BF03-4039-BA92-8C4AC217A734}" destId="{C4192723-48B5-4D8A-9C2A-1E860A41E805}" srcOrd="0" destOrd="3" presId="urn:microsoft.com/office/officeart/2005/8/layout/vList5"/>
    <dgm:cxn modelId="{13B807B2-0DCC-40BD-9A4E-A7D9039B0A2F}" type="presOf" srcId="{80BA4A1F-A920-4D9A-9317-D1E752BA3B48}" destId="{5BD82203-28BD-445E-8981-00765A4089DC}" srcOrd="0" destOrd="0" presId="urn:microsoft.com/office/officeart/2005/8/layout/vList5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DB24DDC7-87FB-4F3B-92D0-4ACAE6E16F5F}" srcId="{A9FE3169-31A8-409A-AC7B-5304B4E0DE44}" destId="{13517727-BF03-4039-BA92-8C4AC217A734}" srcOrd="3" destOrd="0" parTransId="{701024B5-28E9-44F5-9C45-DBD333782917}" sibTransId="{F305393E-25CC-4AE5-9F6D-4DEA648B0874}"/>
    <dgm:cxn modelId="{9916ADC9-52A2-4B5D-A81C-B347B2D22A6B}" srcId="{B2BC0A90-7771-4862-B48C-3BDA3F51069E}" destId="{80BA4A1F-A920-4D9A-9317-D1E752BA3B48}" srcOrd="1" destOrd="0" parTransId="{1A1D3CDF-AB0D-4988-95DE-1A90F9C3AF70}" sibTransId="{1ADAE5B1-255E-4116-97F2-E86CD60C18D9}"/>
    <dgm:cxn modelId="{A20550DC-BF69-4CA4-A4E0-0BA2C7E3B405}" srcId="{A9FE3169-31A8-409A-AC7B-5304B4E0DE44}" destId="{D1B58736-0DCE-4CEC-8E85-AB7C87A80554}" srcOrd="2" destOrd="0" parTransId="{FB9811A0-7673-4B0F-B363-DA8E0205CDCD}" sibTransId="{9886BC2D-FD43-4D72-B0DE-2EB18A86EF15}"/>
    <dgm:cxn modelId="{416A78DC-FF29-41C3-AAAB-F0BA9B95CD0C}" srcId="{80BA4A1F-A920-4D9A-9317-D1E752BA3B48}" destId="{66D9B82B-66EB-4389-B894-E4AF89C1E15B}" srcOrd="4" destOrd="0" parTransId="{FC364D91-6ECC-4EF3-822B-841AC00620D9}" sibTransId="{567EE119-6E55-4803-A952-4F59B22A8456}"/>
    <dgm:cxn modelId="{24E674DE-363D-4752-9F80-D09553752F78}" srcId="{A9FE3169-31A8-409A-AC7B-5304B4E0DE44}" destId="{EB5E7D76-FCF7-412E-B150-7E76B710CEFC}" srcOrd="6" destOrd="0" parTransId="{123AF25E-11C4-435E-934F-68FB78AC2DE5}" sibTransId="{ED6DCE10-0482-46A7-93E0-D59A33AC417E}"/>
    <dgm:cxn modelId="{3AD44FF5-5C75-4486-BB44-D467E5B82867}" type="presOf" srcId="{ED0C07A1-6753-4D0D-ABB9-F149ADFADAF5}" destId="{C4192723-48B5-4D8A-9C2A-1E860A41E805}" srcOrd="0" destOrd="7" presId="urn:microsoft.com/office/officeart/2005/8/layout/vList5"/>
    <dgm:cxn modelId="{C91790FE-130E-44DF-9D04-9ED4C7B92F4A}" type="presOf" srcId="{EB5E7D76-FCF7-412E-B150-7E76B710CEFC}" destId="{C4192723-48B5-4D8A-9C2A-1E860A41E805}" srcOrd="0" destOrd="6" presId="urn:microsoft.com/office/officeart/2005/8/layout/vList5"/>
    <dgm:cxn modelId="{E4B455FF-1A35-488A-9F67-16A541CD9648}" type="presOf" srcId="{6C0833A1-71F3-41BF-AD3F-6F0CFEB65773}" destId="{DFC1CF5D-5348-48B0-8989-4780D34DDFA7}" srcOrd="0" destOrd="0" presId="urn:microsoft.com/office/officeart/2005/8/layout/vList5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  <dgm:cxn modelId="{5B0EC7A4-64C4-49E2-A33F-BD84C0692686}" type="presParOf" srcId="{4C3A6EA2-4D35-4663-9E24-12654E6BF334}" destId="{128BDA01-E694-405D-B181-4DC8A2E3BE0C}" srcOrd="1" destOrd="0" presId="urn:microsoft.com/office/officeart/2005/8/layout/vList5"/>
    <dgm:cxn modelId="{E3569AE1-42F3-4E85-BB8E-30F7D5E9D376}" type="presParOf" srcId="{4C3A6EA2-4D35-4663-9E24-12654E6BF334}" destId="{D771D841-1C5A-42CC-B571-29904E39978C}" srcOrd="2" destOrd="0" presId="urn:microsoft.com/office/officeart/2005/8/layout/vList5"/>
    <dgm:cxn modelId="{79D8407A-89C5-4721-B6B9-8AA6E14C3791}" type="presParOf" srcId="{D771D841-1C5A-42CC-B571-29904E39978C}" destId="{5BD82203-28BD-445E-8981-00765A4089DC}" srcOrd="0" destOrd="0" presId="urn:microsoft.com/office/officeart/2005/8/layout/vList5"/>
    <dgm:cxn modelId="{52C73009-8A99-4D7D-A60E-388E51CB2B42}" type="presParOf" srcId="{D771D841-1C5A-42CC-B571-29904E39978C}" destId="{DFC1CF5D-5348-48B0-8989-4780D34DDFA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endParaRPr lang="ru-RU" sz="1800" b="1" dirty="0">
            <a:latin typeface="+mn-lt"/>
            <a:cs typeface="Times New Roman" pitchFamily="18" charset="0"/>
          </a:endParaRPr>
        </a:p>
        <a:p>
          <a:r>
            <a:rPr lang="ru-RU" sz="2000" b="1" dirty="0">
              <a:latin typeface="+mn-lt"/>
              <a:cs typeface="Times New Roman" pitchFamily="18" charset="0"/>
            </a:rPr>
            <a:t>на компенсацию части</a:t>
          </a:r>
        </a:p>
        <a:p>
          <a:r>
            <a:rPr lang="ru-RU" sz="2000" b="1" dirty="0">
              <a:latin typeface="+mn-lt"/>
              <a:cs typeface="Times New Roman" pitchFamily="18" charset="0"/>
            </a:rPr>
            <a:t>затрат, связанных с оплатой первоначального (авансового)</a:t>
          </a:r>
        </a:p>
        <a:p>
          <a:r>
            <a:rPr lang="ru-RU" sz="2000" b="1" dirty="0">
              <a:latin typeface="+mn-lt"/>
              <a:cs typeface="Times New Roman" pitchFamily="18" charset="0"/>
            </a:rPr>
            <a:t>лизингового взноса (платежа) по заключенным договорам</a:t>
          </a:r>
        </a:p>
        <a:p>
          <a:r>
            <a:rPr lang="ru-RU" sz="2000" b="1" dirty="0">
              <a:latin typeface="+mn-lt"/>
              <a:cs typeface="Times New Roman" pitchFamily="18" charset="0"/>
            </a:rPr>
            <a:t>лизинга</a:t>
          </a:r>
        </a:p>
        <a:p>
          <a:endParaRPr lang="ru-RU" sz="1800" dirty="0">
            <a:latin typeface="+mn-lt"/>
          </a:endParaRPr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6D24E1E-4459-42B2-9CCC-E5A66EFD8B30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ru-RU" altLang="ru-RU" sz="1600" b="1" dirty="0">
              <a:latin typeface="+mn-lt"/>
              <a:cs typeface="Times New Roman" panose="02020603050405020304" pitchFamily="18" charset="0"/>
            </a:rPr>
            <a:t>90% от первоначального взноса </a:t>
          </a:r>
          <a:endParaRPr lang="ru-RU" sz="1600" b="1" dirty="0">
            <a:latin typeface="+mn-lt"/>
          </a:endParaRPr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D0C07A1-6753-4D0D-ABB9-F149ADFADAF5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99858CB3-289E-42A9-A296-C44C26191412}" type="parTrans" cxnId="{41932375-2DE2-42DC-857F-84F57D2CB0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B1D6D445-B509-4758-BC0A-8F5818648B98}" type="sibTrans" cxnId="{41932375-2DE2-42DC-857F-84F57D2CB0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F1DE391-C769-420A-BBAB-01BAE412CE02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400" b="1" dirty="0">
            <a:latin typeface="+mn-lt"/>
          </a:endParaRPr>
        </a:p>
      </dgm:t>
    </dgm:pt>
    <dgm:pt modelId="{5922B206-453F-4195-95FE-DE8E3CEA17DF}" type="par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FBFED44-096A-4836-9C8B-F5CCEE26ED3F}" type="sib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7E7D6D6-E59A-492A-9CAC-D2CE671AE249}">
      <dgm:prSet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ru-RU" altLang="ru-RU" sz="1600" b="1" dirty="0">
              <a:latin typeface="+mn-lt"/>
              <a:cs typeface="Times New Roman" panose="02020603050405020304" pitchFamily="18" charset="0"/>
            </a:rPr>
            <a:t>( первоначальный взнос не более 49 %, не более 15 млн)</a:t>
          </a:r>
        </a:p>
      </dgm:t>
    </dgm:pt>
    <dgm:pt modelId="{929CC952-DCDE-40CD-8794-63B03FF564B2}" type="parTrans" cxnId="{7B94C33E-A213-46A1-A795-37AF2AAC3368}">
      <dgm:prSet/>
      <dgm:spPr/>
      <dgm:t>
        <a:bodyPr/>
        <a:lstStyle/>
        <a:p>
          <a:endParaRPr lang="ru-RU"/>
        </a:p>
      </dgm:t>
    </dgm:pt>
    <dgm:pt modelId="{33BA97D1-80F6-4924-A06D-652796525BEB}" type="sibTrans" cxnId="{7B94C33E-A213-46A1-A795-37AF2AAC3368}">
      <dgm:prSet/>
      <dgm:spPr/>
      <dgm:t>
        <a:bodyPr/>
        <a:lstStyle/>
        <a:p>
          <a:endParaRPr lang="ru-RU"/>
        </a:p>
      </dgm:t>
    </dgm:pt>
    <dgm:pt modelId="{A08E3FE1-2F06-4B07-B4F5-0670421755E2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200" b="0" dirty="0">
              <a:latin typeface="+mn-lt"/>
              <a:cs typeface="Times New Roman" panose="02020603050405020304" pitchFamily="18" charset="0"/>
            </a:rPr>
            <a:t>1) Заключение договора лизинга техники, оборудования и спецавтотранспорта, не позднее 2-х лет до даты подачи заявления на предоставление субсидии. При этом договор лизинга должен содержать условие о переходе предмета лизинга в собственность лизингополучателя;</a:t>
          </a:r>
        </a:p>
      </dgm:t>
    </dgm:pt>
    <dgm:pt modelId="{D0C62C91-F6E1-49B0-AE5A-5AEF1453CD7A}" type="parTrans" cxnId="{61A06015-460D-44F6-BA96-2883B275AED0}">
      <dgm:prSet/>
      <dgm:spPr/>
      <dgm:t>
        <a:bodyPr/>
        <a:lstStyle/>
        <a:p>
          <a:endParaRPr lang="ru-RU"/>
        </a:p>
      </dgm:t>
    </dgm:pt>
    <dgm:pt modelId="{1379B155-4C40-4471-A469-108220F5664D}" type="sibTrans" cxnId="{61A06015-460D-44F6-BA96-2883B275AED0}">
      <dgm:prSet/>
      <dgm:spPr/>
      <dgm:t>
        <a:bodyPr/>
        <a:lstStyle/>
        <a:p>
          <a:endParaRPr lang="ru-RU"/>
        </a:p>
      </dgm:t>
    </dgm:pt>
    <dgm:pt modelId="{7F8A889F-74A6-44B7-831F-70812144B8F9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200" b="0" dirty="0">
              <a:latin typeface="+mn-lt"/>
              <a:cs typeface="Times New Roman" panose="02020603050405020304" pitchFamily="18" charset="0"/>
            </a:rPr>
            <a:t>2) Приобретение техники и оборудования для производства продукции по растениеводству, приобретение техники и оборудования для заготовки  и приготовления кормов в животноводстве, годом выпуска не более 2-х лет;</a:t>
          </a:r>
        </a:p>
      </dgm:t>
    </dgm:pt>
    <dgm:pt modelId="{E6CEB53F-5FD9-474F-91F4-10ACD891B255}" type="parTrans" cxnId="{D5C2F3E0-3D48-4DA4-A075-7F7FB32483BC}">
      <dgm:prSet/>
      <dgm:spPr/>
      <dgm:t>
        <a:bodyPr/>
        <a:lstStyle/>
        <a:p>
          <a:endParaRPr lang="ru-RU"/>
        </a:p>
      </dgm:t>
    </dgm:pt>
    <dgm:pt modelId="{66807B3D-3651-4041-89E8-D822F1ADFFF7}" type="sibTrans" cxnId="{D5C2F3E0-3D48-4DA4-A075-7F7FB32483BC}">
      <dgm:prSet/>
      <dgm:spPr/>
      <dgm:t>
        <a:bodyPr/>
        <a:lstStyle/>
        <a:p>
          <a:endParaRPr lang="ru-RU"/>
        </a:p>
      </dgm:t>
    </dgm:pt>
    <dgm:pt modelId="{3A23F708-EA1F-4B15-88AE-ED0CFE57B296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200" b="0" dirty="0">
            <a:latin typeface="+mn-lt"/>
            <a:cs typeface="Times New Roman" panose="02020603050405020304" pitchFamily="18" charset="0"/>
          </a:endParaRPr>
        </a:p>
      </dgm:t>
    </dgm:pt>
    <dgm:pt modelId="{F340BB11-8EA7-4DB5-ACBF-8FC1C8BFA638}" type="parTrans" cxnId="{2AEC626C-9CC7-4E43-978B-0E2B06065CFF}">
      <dgm:prSet/>
      <dgm:spPr/>
      <dgm:t>
        <a:bodyPr/>
        <a:lstStyle/>
        <a:p>
          <a:endParaRPr lang="ru-RU"/>
        </a:p>
      </dgm:t>
    </dgm:pt>
    <dgm:pt modelId="{3E691B49-37AE-41C0-B47E-4C2A7726F5DD}" type="sibTrans" cxnId="{2AEC626C-9CC7-4E43-978B-0E2B06065CFF}">
      <dgm:prSet/>
      <dgm:spPr/>
      <dgm:t>
        <a:bodyPr/>
        <a:lstStyle/>
        <a:p>
          <a:endParaRPr lang="ru-RU"/>
        </a:p>
      </dgm:t>
    </dgm:pt>
    <dgm:pt modelId="{9D7FF377-E215-4624-B559-6604573DA6BD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200" b="0" dirty="0">
              <a:latin typeface="+mn-lt"/>
              <a:cs typeface="Times New Roman" panose="02020603050405020304" pitchFamily="18" charset="0"/>
            </a:rPr>
            <a:t>3) Заключение договора лизинга оборудования и спецавтотранспорта для пищевой и перерабатывающей промышленности не более 5-ти лет до даты подачи заявления на предоставление субсидии;</a:t>
          </a:r>
        </a:p>
      </dgm:t>
    </dgm:pt>
    <dgm:pt modelId="{B21DDFE8-D359-4EDF-871A-442233168BC2}" type="parTrans" cxnId="{B53307A3-69EA-46CD-ADC2-D5EC90077E79}">
      <dgm:prSet/>
      <dgm:spPr/>
      <dgm:t>
        <a:bodyPr/>
        <a:lstStyle/>
        <a:p>
          <a:endParaRPr lang="ru-RU"/>
        </a:p>
      </dgm:t>
    </dgm:pt>
    <dgm:pt modelId="{BD336AFF-81BA-415C-9E56-AC5CFCEEEFD9}" type="sibTrans" cxnId="{B53307A3-69EA-46CD-ADC2-D5EC90077E79}">
      <dgm:prSet/>
      <dgm:spPr/>
      <dgm:t>
        <a:bodyPr/>
        <a:lstStyle/>
        <a:p>
          <a:endParaRPr lang="ru-RU"/>
        </a:p>
      </dgm:t>
    </dgm:pt>
    <dgm:pt modelId="{76F99889-31EF-45FB-80B2-F5B5EF9AB967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200" b="0" dirty="0">
              <a:latin typeface="+mn-lt"/>
              <a:cs typeface="Times New Roman" panose="02020603050405020304" pitchFamily="18" charset="0"/>
            </a:rPr>
            <a:t>4) Техника, оборудование и спецавтотранспорт не должны состоять на постоянном регистрационном учете до момента их приобретения лизингодателем </a:t>
          </a:r>
        </a:p>
      </dgm:t>
    </dgm:pt>
    <dgm:pt modelId="{30445994-F03A-47EF-A6BC-E246E88B6B59}" type="parTrans" cxnId="{B1BE6EEF-AF17-451E-8541-7886E34DC520}">
      <dgm:prSet/>
      <dgm:spPr/>
      <dgm:t>
        <a:bodyPr/>
        <a:lstStyle/>
        <a:p>
          <a:endParaRPr lang="ru-RU"/>
        </a:p>
      </dgm:t>
    </dgm:pt>
    <dgm:pt modelId="{425B4902-C1EF-4718-B932-E12FB67A1239}" type="sibTrans" cxnId="{B1BE6EEF-AF17-451E-8541-7886E34DC520}">
      <dgm:prSet/>
      <dgm:spPr/>
      <dgm:t>
        <a:bodyPr/>
        <a:lstStyle/>
        <a:p>
          <a:endParaRPr lang="ru-RU"/>
        </a:p>
      </dgm:t>
    </dgm:pt>
    <dgm:pt modelId="{86D79EF6-37E0-4736-8A6E-DE5E9B375B14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200" b="0" dirty="0">
              <a:latin typeface="+mn-lt"/>
              <a:cs typeface="Times New Roman" panose="02020603050405020304" pitchFamily="18" charset="0"/>
            </a:rPr>
            <a:t>5) Заключение лизинговой компанией договора на приобретение техники, оборудования и спецавтотранспорта у завода-изготовителя или официального представителя завода-изготовителя (дилера или дистрибьютора)</a:t>
          </a:r>
        </a:p>
      </dgm:t>
    </dgm:pt>
    <dgm:pt modelId="{BF2AF09A-0704-4F22-8BB4-66A4BC060358}" type="parTrans" cxnId="{339B32B3-B18C-4F6B-BC91-B73C25761666}">
      <dgm:prSet/>
      <dgm:spPr/>
      <dgm:t>
        <a:bodyPr/>
        <a:lstStyle/>
        <a:p>
          <a:endParaRPr lang="ru-RU"/>
        </a:p>
      </dgm:t>
    </dgm:pt>
    <dgm:pt modelId="{E4872656-2BD6-4E70-B725-1C004D16207B}" type="sibTrans" cxnId="{339B32B3-B18C-4F6B-BC91-B73C25761666}">
      <dgm:prSet/>
      <dgm:spPr/>
      <dgm:t>
        <a:bodyPr/>
        <a:lstStyle/>
        <a:p>
          <a:endParaRPr lang="ru-RU"/>
        </a:p>
      </dgm:t>
    </dgm:pt>
    <dgm:pt modelId="{4CFB32C9-664A-44E8-A5F0-1A9FE6043871}">
      <dgm:prSet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altLang="ru-RU" sz="1400" b="1" dirty="0">
            <a:latin typeface="+mn-lt"/>
            <a:cs typeface="Times New Roman" panose="02020603050405020304" pitchFamily="18" charset="0"/>
          </a:endParaRPr>
        </a:p>
      </dgm:t>
    </dgm:pt>
    <dgm:pt modelId="{2B45FF82-C82F-4234-802D-C48C84A98CB3}" type="parTrans" cxnId="{B843CA05-A645-4575-B3E6-F5E8CA089113}">
      <dgm:prSet/>
      <dgm:spPr/>
      <dgm:t>
        <a:bodyPr/>
        <a:lstStyle/>
        <a:p>
          <a:endParaRPr lang="ru-RU"/>
        </a:p>
      </dgm:t>
    </dgm:pt>
    <dgm:pt modelId="{32770390-5C4A-44F1-A1F3-78D4A46F0EDE}" type="sibTrans" cxnId="{B843CA05-A645-4575-B3E6-F5E8CA089113}">
      <dgm:prSet/>
      <dgm:spPr/>
      <dgm:t>
        <a:bodyPr/>
        <a:lstStyle/>
        <a:p>
          <a:endParaRPr lang="ru-RU"/>
        </a:p>
      </dgm:t>
    </dgm:pt>
    <dgm:pt modelId="{0C6417FA-6191-4E89-91C1-282901BCB3F8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200" b="0" dirty="0">
            <a:latin typeface="+mn-lt"/>
            <a:cs typeface="Times New Roman" panose="02020603050405020304" pitchFamily="18" charset="0"/>
          </a:endParaRPr>
        </a:p>
      </dgm:t>
    </dgm:pt>
    <dgm:pt modelId="{627A9220-0176-4212-AF37-486438F34758}" type="sibTrans" cxnId="{2C8CBBD8-0EA3-4470-B92C-9866DB6DD703}">
      <dgm:prSet/>
      <dgm:spPr/>
      <dgm:t>
        <a:bodyPr/>
        <a:lstStyle/>
        <a:p>
          <a:endParaRPr lang="ru-RU"/>
        </a:p>
      </dgm:t>
    </dgm:pt>
    <dgm:pt modelId="{B212AB38-CCD3-4872-B14B-B0C8593F7D38}" type="parTrans" cxnId="{2C8CBBD8-0EA3-4470-B92C-9866DB6DD703}">
      <dgm:prSet/>
      <dgm:spPr/>
      <dgm:t>
        <a:bodyPr/>
        <a:lstStyle/>
        <a:p>
          <a:endParaRPr lang="ru-RU"/>
        </a:p>
      </dgm:t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 custScaleX="92730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14928">
        <dgm:presLayoutVars>
          <dgm:bulletEnabled val="1"/>
        </dgm:presLayoutVars>
      </dgm:prSet>
      <dgm:spPr/>
    </dgm:pt>
  </dgm:ptLst>
  <dgm:cxnLst>
    <dgm:cxn modelId="{B843CA05-A645-4575-B3E6-F5E8CA089113}" srcId="{A9FE3169-31A8-409A-AC7B-5304B4E0DE44}" destId="{4CFB32C9-664A-44E8-A5F0-1A9FE6043871}" srcOrd="10" destOrd="0" parTransId="{2B45FF82-C82F-4234-802D-C48C84A98CB3}" sibTransId="{32770390-5C4A-44F1-A1F3-78D4A46F0EDE}"/>
    <dgm:cxn modelId="{8D0E9F06-0FFC-4A15-A078-4825F2E33573}" type="presOf" srcId="{4CFB32C9-664A-44E8-A5F0-1A9FE6043871}" destId="{C4192723-48B5-4D8A-9C2A-1E860A41E805}" srcOrd="0" destOrd="10" presId="urn:microsoft.com/office/officeart/2005/8/layout/vList5"/>
    <dgm:cxn modelId="{61A06015-460D-44F6-BA96-2883B275AED0}" srcId="{A9FE3169-31A8-409A-AC7B-5304B4E0DE44}" destId="{A08E3FE1-2F06-4B07-B4F5-0670421755E2}" srcOrd="3" destOrd="0" parTransId="{D0C62C91-F6E1-49B0-AE5A-5AEF1453CD7A}" sibTransId="{1379B155-4C40-4471-A469-108220F5664D}"/>
    <dgm:cxn modelId="{C9719A17-4705-4FE5-BD36-E41495CDC05D}" type="presOf" srcId="{F6D24E1E-4459-42B2-9CCC-E5A66EFD8B30}" destId="{C4192723-48B5-4D8A-9C2A-1E860A41E805}" srcOrd="0" destOrd="1" presId="urn:microsoft.com/office/officeart/2005/8/layout/vList5"/>
    <dgm:cxn modelId="{0620DC1A-E7F3-46EB-B7A8-C9AAD15C7955}" srcId="{A9FE3169-31A8-409A-AC7B-5304B4E0DE44}" destId="{F6D24E1E-4459-42B2-9CCC-E5A66EFD8B30}" srcOrd="1" destOrd="0" parTransId="{495874C1-C25F-4B3D-BAD2-DE0B7FBFEF82}" sibTransId="{2454D419-0BCF-41B0-93F2-AAF25C152BD6}"/>
    <dgm:cxn modelId="{570E9C23-0F63-47A3-A8ED-2502F408F321}" type="presOf" srcId="{0C6417FA-6191-4E89-91C1-282901BCB3F8}" destId="{C4192723-48B5-4D8A-9C2A-1E860A41E805}" srcOrd="0" destOrd="4" presId="urn:microsoft.com/office/officeart/2005/8/layout/vList5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8E215F3C-8A6C-4D95-8818-23D222EB58AF}" srcId="{A9FE3169-31A8-409A-AC7B-5304B4E0DE44}" destId="{5F1DE391-C769-420A-BBAB-01BAE412CE02}" srcOrd="0" destOrd="0" parTransId="{5922B206-453F-4195-95FE-DE8E3CEA17DF}" sibTransId="{AFBFED44-096A-4836-9C8B-F5CCEE26ED3F}"/>
    <dgm:cxn modelId="{7B94C33E-A213-46A1-A795-37AF2AAC3368}" srcId="{A9FE3169-31A8-409A-AC7B-5304B4E0DE44}" destId="{A7E7D6D6-E59A-492A-9CAC-D2CE671AE249}" srcOrd="2" destOrd="0" parTransId="{929CC952-DCDE-40CD-8794-63B03FF564B2}" sibTransId="{33BA97D1-80F6-4924-A06D-652796525BEB}"/>
    <dgm:cxn modelId="{F4516241-E398-4BC8-92B1-C7EA0DCB4F59}" type="presOf" srcId="{A7E7D6D6-E59A-492A-9CAC-D2CE671AE249}" destId="{C4192723-48B5-4D8A-9C2A-1E860A41E805}" srcOrd="0" destOrd="2" presId="urn:microsoft.com/office/officeart/2005/8/layout/vList5"/>
    <dgm:cxn modelId="{2AB7B749-AA83-46A3-BCF4-DA4F27BC4BF9}" type="presOf" srcId="{86D79EF6-37E0-4736-8A6E-DE5E9B375B14}" destId="{C4192723-48B5-4D8A-9C2A-1E860A41E805}" srcOrd="0" destOrd="9" presId="urn:microsoft.com/office/officeart/2005/8/layout/vList5"/>
    <dgm:cxn modelId="{2AEC626C-9CC7-4E43-978B-0E2B06065CFF}" srcId="{A9FE3169-31A8-409A-AC7B-5304B4E0DE44}" destId="{3A23F708-EA1F-4B15-88AE-ED0CFE57B296}" srcOrd="6" destOrd="0" parTransId="{F340BB11-8EA7-4DB5-ACBF-8FC1C8BFA638}" sibTransId="{3E691B49-37AE-41C0-B47E-4C2A7726F5DD}"/>
    <dgm:cxn modelId="{41932375-2DE2-42DC-857F-84F57D2CB0BB}" srcId="{A9FE3169-31A8-409A-AC7B-5304B4E0DE44}" destId="{ED0C07A1-6753-4D0D-ABB9-F149ADFADAF5}" srcOrd="11" destOrd="0" parTransId="{99858CB3-289E-42A9-A296-C44C26191412}" sibTransId="{B1D6D445-B509-4758-BC0A-8F5818648B98}"/>
    <dgm:cxn modelId="{5BA31856-D2D8-46EA-8970-C532768898D7}" type="presOf" srcId="{3A23F708-EA1F-4B15-88AE-ED0CFE57B296}" destId="{C4192723-48B5-4D8A-9C2A-1E860A41E805}" srcOrd="0" destOrd="6" presId="urn:microsoft.com/office/officeart/2005/8/layout/vList5"/>
    <dgm:cxn modelId="{8793A582-3366-4150-989E-688350A898B5}" type="presOf" srcId="{76F99889-31EF-45FB-80B2-F5B5EF9AB967}" destId="{C4192723-48B5-4D8A-9C2A-1E860A41E805}" srcOrd="0" destOrd="8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DA6F108D-212C-4F69-BF1C-04AC096891D8}" type="presOf" srcId="{7F8A889F-74A6-44B7-831F-70812144B8F9}" destId="{C4192723-48B5-4D8A-9C2A-1E860A41E805}" srcOrd="0" destOrd="5" presId="urn:microsoft.com/office/officeart/2005/8/layout/vList5"/>
    <dgm:cxn modelId="{E836B693-59B0-4785-A369-249466D9FFB2}" type="presOf" srcId="{A08E3FE1-2F06-4B07-B4F5-0670421755E2}" destId="{C4192723-48B5-4D8A-9C2A-1E860A41E805}" srcOrd="0" destOrd="3" presId="urn:microsoft.com/office/officeart/2005/8/layout/vList5"/>
    <dgm:cxn modelId="{1811D69B-6966-4B6D-87B4-080B2656EEFD}" type="presOf" srcId="{5F1DE391-C769-420A-BBAB-01BAE412CE02}" destId="{C4192723-48B5-4D8A-9C2A-1E860A41E805}" srcOrd="0" destOrd="0" presId="urn:microsoft.com/office/officeart/2005/8/layout/vList5"/>
    <dgm:cxn modelId="{B53307A3-69EA-46CD-ADC2-D5EC90077E79}" srcId="{A9FE3169-31A8-409A-AC7B-5304B4E0DE44}" destId="{9D7FF377-E215-4624-B559-6604573DA6BD}" srcOrd="7" destOrd="0" parTransId="{B21DDFE8-D359-4EDF-871A-442233168BC2}" sibTransId="{BD336AFF-81BA-415C-9E56-AC5CFCEEEFD9}"/>
    <dgm:cxn modelId="{0ABF47B0-2B7A-4565-94C2-4D168822BF04}" type="presOf" srcId="{9D7FF377-E215-4624-B559-6604573DA6BD}" destId="{C4192723-48B5-4D8A-9C2A-1E860A41E805}" srcOrd="0" destOrd="7" presId="urn:microsoft.com/office/officeart/2005/8/layout/vList5"/>
    <dgm:cxn modelId="{339B32B3-B18C-4F6B-BC91-B73C25761666}" srcId="{A9FE3169-31A8-409A-AC7B-5304B4E0DE44}" destId="{86D79EF6-37E0-4736-8A6E-DE5E9B375B14}" srcOrd="9" destOrd="0" parTransId="{BF2AF09A-0704-4F22-8BB4-66A4BC060358}" sibTransId="{E4872656-2BD6-4E70-B725-1C004D16207B}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2C8CBBD8-0EA3-4470-B92C-9866DB6DD703}" srcId="{A9FE3169-31A8-409A-AC7B-5304B4E0DE44}" destId="{0C6417FA-6191-4E89-91C1-282901BCB3F8}" srcOrd="4" destOrd="0" parTransId="{B212AB38-CCD3-4872-B14B-B0C8593F7D38}" sibTransId="{627A9220-0176-4212-AF37-486438F34758}"/>
    <dgm:cxn modelId="{D5C2F3E0-3D48-4DA4-A075-7F7FB32483BC}" srcId="{A9FE3169-31A8-409A-AC7B-5304B4E0DE44}" destId="{7F8A889F-74A6-44B7-831F-70812144B8F9}" srcOrd="5" destOrd="0" parTransId="{E6CEB53F-5FD9-474F-91F4-10ACD891B255}" sibTransId="{66807B3D-3651-4041-89E8-D822F1ADFFF7}"/>
    <dgm:cxn modelId="{B1BE6EEF-AF17-451E-8541-7886E34DC520}" srcId="{A9FE3169-31A8-409A-AC7B-5304B4E0DE44}" destId="{76F99889-31EF-45FB-80B2-F5B5EF9AB967}" srcOrd="8" destOrd="0" parTransId="{30445994-F03A-47EF-A6BC-E246E88B6B59}" sibTransId="{425B4902-C1EF-4718-B932-E12FB67A1239}"/>
    <dgm:cxn modelId="{3AD44FF5-5C75-4486-BB44-D467E5B82867}" type="presOf" srcId="{ED0C07A1-6753-4D0D-ABB9-F149ADFADAF5}" destId="{C4192723-48B5-4D8A-9C2A-1E860A41E805}" srcOrd="0" destOrd="11" presId="urn:microsoft.com/office/officeart/2005/8/layout/vList5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E42B4EBF-1402-4DC1-BE34-0018FABA0FD4}" type="doc">
      <dgm:prSet loTypeId="urn:microsoft.com/office/officeart/2005/8/layout/vList4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C66D83B8-0B48-499A-8269-B08C6C94ED29}">
      <dgm:prSet custT="1"/>
      <dgm:spPr/>
      <dgm:t>
        <a:bodyPr/>
        <a:lstStyle/>
        <a:p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   Заявители - сельскохозяйственные товаропроизводители, организации и индивидуальные предприниматели</a:t>
          </a:r>
        </a:p>
        <a:p>
          <a:endParaRPr lang="ru-RU" altLang="ru-RU" sz="1600" b="0" dirty="0">
            <a:latin typeface="+mn-lt"/>
            <a:cs typeface="Times New Roman" panose="02020603050405020304" pitchFamily="18" charset="0"/>
          </a:endParaRPr>
        </a:p>
        <a:p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   Условия - наличие на 01.01 </a:t>
          </a:r>
          <a:r>
            <a:rPr lang="ru-RU" altLang="ru-RU" sz="1600" b="0" dirty="0" err="1">
              <a:latin typeface="+mn-lt"/>
              <a:cs typeface="Times New Roman" panose="02020603050405020304" pitchFamily="18" charset="0"/>
            </a:rPr>
            <a:t>т.г</a:t>
          </a:r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.:</a:t>
          </a:r>
        </a:p>
        <a:p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   - посевных площадей зерновых и кормовых культур не менее 100 га  и (или) </a:t>
          </a:r>
        </a:p>
        <a:p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   - картофеля - не менее 30 га и (или) </a:t>
          </a:r>
        </a:p>
        <a:p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   - овощей - не менее 15 га</a:t>
          </a:r>
        </a:p>
        <a:p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   - наличие КРС мясных пород КРС не менее 40гол. </a:t>
          </a:r>
          <a:r>
            <a:rPr lang="ru-RU" altLang="ru-RU" sz="1600" b="0" dirty="0" err="1">
              <a:latin typeface="+mn-lt"/>
              <a:cs typeface="Times New Roman" panose="02020603050405020304" pitchFamily="18" charset="0"/>
            </a:rPr>
            <a:t>коров</a:t>
          </a:r>
          <a:endParaRPr lang="ru-RU" altLang="ru-RU" sz="1600" b="0" dirty="0">
            <a:latin typeface="+mn-lt"/>
            <a:cs typeface="Times New Roman" panose="02020603050405020304" pitchFamily="18" charset="0"/>
          </a:endParaRPr>
        </a:p>
        <a:p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   - наличие овец не менее 400гол.овец</a:t>
          </a:r>
        </a:p>
        <a:p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   Ставка - 50% от произведенных затрат.</a:t>
          </a:r>
        </a:p>
        <a:p>
          <a:pPr>
            <a:buFont typeface="Arial" panose="020B0604020202020204" pitchFamily="34" charset="0"/>
            <a:buNone/>
          </a:pPr>
          <a:endParaRPr lang="ru-RU" altLang="ru-RU" sz="1800" b="1" dirty="0">
            <a:latin typeface="+mn-lt"/>
            <a:cs typeface="Times New Roman" panose="02020603050405020304" pitchFamily="18" charset="0"/>
          </a:endParaRPr>
        </a:p>
      </dgm:t>
    </dgm:pt>
    <dgm:pt modelId="{AFE152BD-CCBE-486B-BF53-0A32D9FF2782}" type="parTrans" cxnId="{3637B1E3-7E6C-43B4-B4D2-308D8620EC47}">
      <dgm:prSet/>
      <dgm:spPr/>
      <dgm:t>
        <a:bodyPr/>
        <a:lstStyle/>
        <a:p>
          <a:endParaRPr lang="ru-RU"/>
        </a:p>
      </dgm:t>
    </dgm:pt>
    <dgm:pt modelId="{28F86151-CE89-4063-A431-8A1C0B1DEFAA}" type="sibTrans" cxnId="{3637B1E3-7E6C-43B4-B4D2-308D8620EC47}">
      <dgm:prSet/>
      <dgm:spPr/>
      <dgm:t>
        <a:bodyPr/>
        <a:lstStyle/>
        <a:p>
          <a:endParaRPr lang="ru-RU"/>
        </a:p>
      </dgm:t>
    </dgm:pt>
    <dgm:pt modelId="{F8DBA19C-51DA-40FF-8096-4D8AA17D4289}" type="pres">
      <dgm:prSet presAssocID="{E42B4EBF-1402-4DC1-BE34-0018FABA0FD4}" presName="linear" presStyleCnt="0">
        <dgm:presLayoutVars>
          <dgm:dir/>
          <dgm:resizeHandles val="exact"/>
        </dgm:presLayoutVars>
      </dgm:prSet>
      <dgm:spPr/>
    </dgm:pt>
    <dgm:pt modelId="{84820F3A-684E-4C16-9F90-FA8A168D7512}" type="pres">
      <dgm:prSet presAssocID="{C66D83B8-0B48-499A-8269-B08C6C94ED29}" presName="comp" presStyleCnt="0"/>
      <dgm:spPr/>
    </dgm:pt>
    <dgm:pt modelId="{4DC79449-86A3-4742-B374-CA7F99F9A059}" type="pres">
      <dgm:prSet presAssocID="{C66D83B8-0B48-499A-8269-B08C6C94ED29}" presName="box" presStyleLbl="node1" presStyleIdx="0" presStyleCnt="1" custLinFactNeighborY="-4567"/>
      <dgm:spPr/>
    </dgm:pt>
    <dgm:pt modelId="{C4E7937C-9812-47CC-8941-AFEF6A178BA4}" type="pres">
      <dgm:prSet presAssocID="{C66D83B8-0B48-499A-8269-B08C6C94ED29}" presName="img" presStyleLbl="fgImgPlace1" presStyleIdx="0" presStyleCnt="1" custLinFactNeighborX="-116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9000" r="-69000"/>
          </a:stretch>
        </a:blipFill>
      </dgm:spPr>
    </dgm:pt>
    <dgm:pt modelId="{4A989A91-F5A9-4235-B328-96C5D0255F17}" type="pres">
      <dgm:prSet presAssocID="{C66D83B8-0B48-499A-8269-B08C6C94ED29}" presName="text" presStyleLbl="node1" presStyleIdx="0" presStyleCnt="1">
        <dgm:presLayoutVars>
          <dgm:bulletEnabled val="1"/>
        </dgm:presLayoutVars>
      </dgm:prSet>
      <dgm:spPr/>
    </dgm:pt>
  </dgm:ptLst>
  <dgm:cxnLst>
    <dgm:cxn modelId="{EB31E669-5F42-4AD9-A890-F910670DAEF1}" type="presOf" srcId="{E42B4EBF-1402-4DC1-BE34-0018FABA0FD4}" destId="{F8DBA19C-51DA-40FF-8096-4D8AA17D4289}" srcOrd="0" destOrd="0" presId="urn:microsoft.com/office/officeart/2005/8/layout/vList4"/>
    <dgm:cxn modelId="{6B71F281-FC64-43F5-A833-014C5C0FF3F2}" type="presOf" srcId="{C66D83B8-0B48-499A-8269-B08C6C94ED29}" destId="{4DC79449-86A3-4742-B374-CA7F99F9A059}" srcOrd="0" destOrd="0" presId="urn:microsoft.com/office/officeart/2005/8/layout/vList4"/>
    <dgm:cxn modelId="{3637B1E3-7E6C-43B4-B4D2-308D8620EC47}" srcId="{E42B4EBF-1402-4DC1-BE34-0018FABA0FD4}" destId="{C66D83B8-0B48-499A-8269-B08C6C94ED29}" srcOrd="0" destOrd="0" parTransId="{AFE152BD-CCBE-486B-BF53-0A32D9FF2782}" sibTransId="{28F86151-CE89-4063-A431-8A1C0B1DEFAA}"/>
    <dgm:cxn modelId="{99F92BF7-FF7F-4E79-9A5F-09ABF4E372F1}" type="presOf" srcId="{C66D83B8-0B48-499A-8269-B08C6C94ED29}" destId="{4A989A91-F5A9-4235-B328-96C5D0255F17}" srcOrd="1" destOrd="0" presId="urn:microsoft.com/office/officeart/2005/8/layout/vList4"/>
    <dgm:cxn modelId="{8C96229E-F6CA-4349-A818-1D3073912411}" type="presParOf" srcId="{F8DBA19C-51DA-40FF-8096-4D8AA17D4289}" destId="{84820F3A-684E-4C16-9F90-FA8A168D7512}" srcOrd="0" destOrd="0" presId="urn:microsoft.com/office/officeart/2005/8/layout/vList4"/>
    <dgm:cxn modelId="{7D794D94-5B56-4AE6-B0C8-1CB1156E304E}" type="presParOf" srcId="{84820F3A-684E-4C16-9F90-FA8A168D7512}" destId="{4DC79449-86A3-4742-B374-CA7F99F9A059}" srcOrd="0" destOrd="0" presId="urn:microsoft.com/office/officeart/2005/8/layout/vList4"/>
    <dgm:cxn modelId="{2BDE4CB0-1AB3-4C0C-9AAF-CFDA09FE2D48}" type="presParOf" srcId="{84820F3A-684E-4C16-9F90-FA8A168D7512}" destId="{C4E7937C-9812-47CC-8941-AFEF6A178BA4}" srcOrd="1" destOrd="0" presId="urn:microsoft.com/office/officeart/2005/8/layout/vList4"/>
    <dgm:cxn modelId="{2EEFD0CE-3E07-4D11-AC68-13318064952F}" type="presParOf" srcId="{84820F3A-684E-4C16-9F90-FA8A168D7512}" destId="{4A989A91-F5A9-4235-B328-96C5D0255F1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endParaRPr lang="ru-RU" sz="1800" b="1" dirty="0">
            <a:latin typeface="+mn-lt"/>
            <a:cs typeface="Times New Roman" pitchFamily="18" charset="0"/>
          </a:endParaRPr>
        </a:p>
        <a:p>
          <a:r>
            <a:rPr lang="ru-RU" sz="1600" b="1" baseline="0" dirty="0">
              <a:latin typeface="Times New Roman" pitchFamily="18" charset="0"/>
              <a:cs typeface="Times New Roman" pitchFamily="18" charset="0"/>
            </a:rPr>
            <a:t>По развитию  использования альтернативных источников энергообеспечения:</a:t>
          </a:r>
        </a:p>
        <a:p>
          <a:r>
            <a:rPr lang="ru-RU" sz="1600" b="1" baseline="0" dirty="0">
              <a:latin typeface="Times New Roman" pitchFamily="18" charset="0"/>
              <a:cs typeface="Times New Roman" pitchFamily="18" charset="0"/>
            </a:rPr>
            <a:t>приобретение и установка солнечных батарей (панелей), ветрогенераторов, солнечных водонагревателей, аккумуляторов, а также комплектов альтернативного </a:t>
          </a:r>
          <a:r>
            <a:rPr lang="ru-RU" sz="1600" b="1" baseline="0" dirty="0" err="1">
              <a:latin typeface="Times New Roman" pitchFamily="18" charset="0"/>
              <a:cs typeface="Times New Roman" pitchFamily="18" charset="0"/>
            </a:rPr>
            <a:t>энергообеспечивающего</a:t>
          </a:r>
          <a:r>
            <a:rPr lang="ru-RU" sz="1600" b="1" baseline="0" dirty="0">
              <a:latin typeface="Times New Roman" pitchFamily="18" charset="0"/>
              <a:cs typeface="Times New Roman" pitchFamily="18" charset="0"/>
            </a:rPr>
            <a:t> оборудования</a:t>
          </a:r>
        </a:p>
        <a:p>
          <a:pPr>
            <a:buNone/>
          </a:pPr>
          <a:endParaRPr lang="ru-RU" sz="1800" dirty="0">
            <a:latin typeface="+mn-lt"/>
          </a:endParaRPr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6D24E1E-4459-42B2-9CCC-E5A66EFD8B30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ru-RU" altLang="ru-RU" sz="1600" b="1" dirty="0">
              <a:latin typeface="+mn-lt"/>
              <a:cs typeface="Times New Roman" panose="02020603050405020304" pitchFamily="18" charset="0"/>
            </a:rPr>
            <a:t> </a:t>
          </a:r>
          <a:endParaRPr lang="ru-RU" sz="1400" b="1" dirty="0">
            <a:latin typeface="+mn-lt"/>
          </a:endParaRPr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D0C07A1-6753-4D0D-ABB9-F149ADFADAF5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99858CB3-289E-42A9-A296-C44C26191412}" type="parTrans" cxnId="{41932375-2DE2-42DC-857F-84F57D2CB0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B1D6D445-B509-4758-BC0A-8F5818648B98}" type="sibTrans" cxnId="{41932375-2DE2-42DC-857F-84F57D2CB0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F1DE391-C769-420A-BBAB-01BAE412CE02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400" b="1" dirty="0">
            <a:latin typeface="+mn-lt"/>
          </a:endParaRPr>
        </a:p>
      </dgm:t>
    </dgm:pt>
    <dgm:pt modelId="{5922B206-453F-4195-95FE-DE8E3CEA17DF}" type="par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FBFED44-096A-4836-9C8B-F5CCEE26ED3F}" type="sib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4CFB32C9-664A-44E8-A5F0-1A9FE6043871}">
      <dgm:prSet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altLang="ru-RU" sz="1400" b="1" dirty="0">
            <a:latin typeface="+mn-lt"/>
            <a:cs typeface="Times New Roman" panose="02020603050405020304" pitchFamily="18" charset="0"/>
          </a:endParaRPr>
        </a:p>
      </dgm:t>
    </dgm:pt>
    <dgm:pt modelId="{2B45FF82-C82F-4234-802D-C48C84A98CB3}" type="parTrans" cxnId="{B843CA05-A645-4575-B3E6-F5E8CA089113}">
      <dgm:prSet/>
      <dgm:spPr/>
      <dgm:t>
        <a:bodyPr/>
        <a:lstStyle/>
        <a:p>
          <a:endParaRPr lang="ru-RU"/>
        </a:p>
      </dgm:t>
    </dgm:pt>
    <dgm:pt modelId="{32770390-5C4A-44F1-A1F3-78D4A46F0EDE}" type="sibTrans" cxnId="{B843CA05-A645-4575-B3E6-F5E8CA089113}">
      <dgm:prSet/>
      <dgm:spPr/>
      <dgm:t>
        <a:bodyPr/>
        <a:lstStyle/>
        <a:p>
          <a:endParaRPr lang="ru-RU"/>
        </a:p>
      </dgm:t>
    </dgm:pt>
    <dgm:pt modelId="{217FE255-40AE-437E-9005-F133B9FC8DA7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 прочие виды (кроме свиней) не менее 10 усл. гол. </a:t>
          </a:r>
        </a:p>
      </dgm:t>
    </dgm:pt>
    <dgm:pt modelId="{2FB1D2AD-58EF-430C-83DA-B07474B88211}" type="parTrans" cxnId="{FE513637-AC0F-409B-A2DA-B56799E8CFCD}">
      <dgm:prSet/>
      <dgm:spPr/>
      <dgm:t>
        <a:bodyPr/>
        <a:lstStyle/>
        <a:p>
          <a:endParaRPr lang="ru-RU"/>
        </a:p>
      </dgm:t>
    </dgm:pt>
    <dgm:pt modelId="{5CCEBF0B-88E1-4E7D-B14A-84B92D71EBD7}" type="sibTrans" cxnId="{FE513637-AC0F-409B-A2DA-B56799E8CFCD}">
      <dgm:prSet/>
      <dgm:spPr/>
      <dgm:t>
        <a:bodyPr/>
        <a:lstStyle/>
        <a:p>
          <a:endParaRPr lang="ru-RU"/>
        </a:p>
      </dgm:t>
    </dgm:pt>
    <dgm:pt modelId="{2259FFFC-D8AE-4A74-9D4D-A7EE961417C4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и/или овощи-   от 1 га, теплицы- от 0,02 га, сады –от 0,5 га</a:t>
          </a:r>
        </a:p>
      </dgm:t>
    </dgm:pt>
    <dgm:pt modelId="{73E71A27-02CD-46D3-8972-9E173766F53D}" type="parTrans" cxnId="{2B9E4B46-AF27-4AC3-BCC4-0BEEC56D3AB1}">
      <dgm:prSet/>
      <dgm:spPr/>
      <dgm:t>
        <a:bodyPr/>
        <a:lstStyle/>
        <a:p>
          <a:endParaRPr lang="ru-RU"/>
        </a:p>
      </dgm:t>
    </dgm:pt>
    <dgm:pt modelId="{3DBA8FFA-12B0-4ABA-8C36-7039455FEDB4}" type="sibTrans" cxnId="{2B9E4B46-AF27-4AC3-BCC4-0BEEC56D3AB1}">
      <dgm:prSet/>
      <dgm:spPr/>
      <dgm:t>
        <a:bodyPr/>
        <a:lstStyle/>
        <a:p>
          <a:endParaRPr lang="ru-RU"/>
        </a:p>
      </dgm:t>
    </dgm:pt>
    <dgm:pt modelId="{F7E9A569-F7C1-405B-BADF-1A07CE90D047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Удаленность от ЛЭП больше 1 км</a:t>
          </a:r>
        </a:p>
      </dgm:t>
    </dgm:pt>
    <dgm:pt modelId="{8BE2B8C2-CFB7-4AEC-B963-A794EA76C854}" type="parTrans" cxnId="{E10A5DBA-AAD6-4795-A50C-87CE0963AC13}">
      <dgm:prSet/>
      <dgm:spPr/>
      <dgm:t>
        <a:bodyPr/>
        <a:lstStyle/>
        <a:p>
          <a:endParaRPr lang="ru-RU"/>
        </a:p>
      </dgm:t>
    </dgm:pt>
    <dgm:pt modelId="{7555231E-EC5F-48A1-84BF-9868D72CE1D3}" type="sibTrans" cxnId="{E10A5DBA-AAD6-4795-A50C-87CE0963AC13}">
      <dgm:prSet/>
      <dgm:spPr/>
      <dgm:t>
        <a:bodyPr/>
        <a:lstStyle/>
        <a:p>
          <a:endParaRPr lang="ru-RU"/>
        </a:p>
      </dgm:t>
    </dgm:pt>
    <dgm:pt modelId="{2B3883DA-D610-4BDD-BE30-043A28DB151A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1A23A309-CCA9-4563-AE49-E11598EA5AB1}" type="parTrans" cxnId="{A6749758-AC2C-4C6A-8E3A-98B4A60237B0}">
      <dgm:prSet/>
      <dgm:spPr/>
      <dgm:t>
        <a:bodyPr/>
        <a:lstStyle/>
        <a:p>
          <a:endParaRPr lang="ru-RU"/>
        </a:p>
      </dgm:t>
    </dgm:pt>
    <dgm:pt modelId="{24F36AAD-53CC-4387-80AD-2C6E3D9EA7CA}" type="sibTrans" cxnId="{A6749758-AC2C-4C6A-8E3A-98B4A60237B0}">
      <dgm:prSet/>
      <dgm:spPr/>
      <dgm:t>
        <a:bodyPr/>
        <a:lstStyle/>
        <a:p>
          <a:endParaRPr lang="ru-RU"/>
        </a:p>
      </dgm:t>
    </dgm:pt>
    <dgm:pt modelId="{901DDE66-665F-4580-B0A2-E43529A77C5D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2. КРС, МРС, Лошади не менее 100 усл./гол с/х животных и/или  прочие виды (кроме свиней) не менее 20 усл. гол. и/или овощи- от 3 га, теплицы- от 0,05 га, сады –от 1,0 га</a:t>
          </a:r>
        </a:p>
      </dgm:t>
    </dgm:pt>
    <dgm:pt modelId="{2A54AB1C-8B61-470C-A90A-E118F4CB937D}" type="parTrans" cxnId="{19228550-D4FE-4B78-9BEC-65D2DB82C989}">
      <dgm:prSet/>
      <dgm:spPr/>
      <dgm:t>
        <a:bodyPr/>
        <a:lstStyle/>
        <a:p>
          <a:endParaRPr lang="ru-RU"/>
        </a:p>
      </dgm:t>
    </dgm:pt>
    <dgm:pt modelId="{1F8A1026-2F74-4AA3-80A4-8EBDD38F41DF}" type="sibTrans" cxnId="{19228550-D4FE-4B78-9BEC-65D2DB82C989}">
      <dgm:prSet/>
      <dgm:spPr/>
      <dgm:t>
        <a:bodyPr/>
        <a:lstStyle/>
        <a:p>
          <a:endParaRPr lang="ru-RU"/>
        </a:p>
      </dgm:t>
    </dgm:pt>
    <dgm:pt modelId="{7136F8AA-4BB0-4AB0-8B07-6F6EB4608DEF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Удаленность от ЛЭП больше 1 км</a:t>
          </a:r>
        </a:p>
      </dgm:t>
    </dgm:pt>
    <dgm:pt modelId="{BFBDE6AC-4325-492B-B788-BF558CCEFE46}" type="parTrans" cxnId="{5B53CEC4-AB0B-4DE1-B180-2E9B9C7012C3}">
      <dgm:prSet/>
      <dgm:spPr/>
      <dgm:t>
        <a:bodyPr/>
        <a:lstStyle/>
        <a:p>
          <a:endParaRPr lang="ru-RU"/>
        </a:p>
      </dgm:t>
    </dgm:pt>
    <dgm:pt modelId="{1EFE2388-F583-4F65-B4BD-5C64B033D42C}" type="sibTrans" cxnId="{5B53CEC4-AB0B-4DE1-B180-2E9B9C7012C3}">
      <dgm:prSet/>
      <dgm:spPr/>
      <dgm:t>
        <a:bodyPr/>
        <a:lstStyle/>
        <a:p>
          <a:endParaRPr lang="ru-RU"/>
        </a:p>
      </dgm:t>
    </dgm:pt>
    <dgm:pt modelId="{7775C2F3-B930-4F5D-B98A-2806B77FEFE4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24C3A838-6723-420C-9112-6814724948B4}" type="parTrans" cxnId="{F0A9EC00-67BC-47DA-9F39-259FCB8E520B}">
      <dgm:prSet/>
      <dgm:spPr/>
      <dgm:t>
        <a:bodyPr/>
        <a:lstStyle/>
        <a:p>
          <a:endParaRPr lang="ru-RU"/>
        </a:p>
      </dgm:t>
    </dgm:pt>
    <dgm:pt modelId="{3362A6CE-AEB2-4EA0-AD0A-E3A63BA79BB2}" type="sibTrans" cxnId="{F0A9EC00-67BC-47DA-9F39-259FCB8E520B}">
      <dgm:prSet/>
      <dgm:spPr/>
      <dgm:t>
        <a:bodyPr/>
        <a:lstStyle/>
        <a:p>
          <a:endParaRPr lang="ru-RU"/>
        </a:p>
      </dgm:t>
    </dgm:pt>
    <dgm:pt modelId="{DF450FBE-DB3A-4978-BA03-6E769030CFB4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3. Наличие в собственности или аренде (не менее 3-х лет) земель с/х назначения</a:t>
          </a:r>
        </a:p>
      </dgm:t>
    </dgm:pt>
    <dgm:pt modelId="{A93E5EB1-1B1E-4248-A73B-08C2FC972C58}" type="parTrans" cxnId="{2586072A-77DF-4400-8BAB-15C0F12053FD}">
      <dgm:prSet/>
      <dgm:spPr/>
      <dgm:t>
        <a:bodyPr/>
        <a:lstStyle/>
        <a:p>
          <a:endParaRPr lang="ru-RU"/>
        </a:p>
      </dgm:t>
    </dgm:pt>
    <dgm:pt modelId="{2D06729E-05D3-4682-9C7D-456E9FB8DA33}" type="sibTrans" cxnId="{2586072A-77DF-4400-8BAB-15C0F12053FD}">
      <dgm:prSet/>
      <dgm:spPr/>
      <dgm:t>
        <a:bodyPr/>
        <a:lstStyle/>
        <a:p>
          <a:endParaRPr lang="ru-RU"/>
        </a:p>
      </dgm:t>
    </dgm:pt>
    <dgm:pt modelId="{B7A4CA68-028F-4A1A-9A65-CF469309ADCD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4. Постоянная прописка в сельской местности</a:t>
          </a:r>
        </a:p>
      </dgm:t>
    </dgm:pt>
    <dgm:pt modelId="{46E24D85-9F31-4BAB-9FC2-AF96B6BB982C}" type="parTrans" cxnId="{8C8C6AA1-26D8-4257-9DD0-9B0AE8DC0BDA}">
      <dgm:prSet/>
      <dgm:spPr/>
      <dgm:t>
        <a:bodyPr/>
        <a:lstStyle/>
        <a:p>
          <a:endParaRPr lang="ru-RU"/>
        </a:p>
      </dgm:t>
    </dgm:pt>
    <dgm:pt modelId="{0F939349-FC4F-4563-AB70-01A76173D39F}" type="sibTrans" cxnId="{8C8C6AA1-26D8-4257-9DD0-9B0AE8DC0BDA}">
      <dgm:prSet/>
      <dgm:spPr/>
      <dgm:t>
        <a:bodyPr/>
        <a:lstStyle/>
        <a:p>
          <a:endParaRPr lang="ru-RU"/>
        </a:p>
      </dgm:t>
    </dgm:pt>
    <dgm:pt modelId="{0BDD302D-10AE-48FC-BAD2-CEAD13AC5550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5. Отчет 1-КФХ (1-ИП) за прошлый год</a:t>
          </a:r>
        </a:p>
      </dgm:t>
    </dgm:pt>
    <dgm:pt modelId="{F89318D8-6D49-470C-8466-2A7C535BD576}" type="parTrans" cxnId="{1A746AE4-AB73-449C-8126-FD9E9A33E648}">
      <dgm:prSet/>
      <dgm:spPr/>
      <dgm:t>
        <a:bodyPr/>
        <a:lstStyle/>
        <a:p>
          <a:endParaRPr lang="ru-RU"/>
        </a:p>
      </dgm:t>
    </dgm:pt>
    <dgm:pt modelId="{91D04F60-8044-442F-85E7-4FA1CBCD2D4D}" type="sibTrans" cxnId="{1A746AE4-AB73-449C-8126-FD9E9A33E648}">
      <dgm:prSet/>
      <dgm:spPr/>
      <dgm:t>
        <a:bodyPr/>
        <a:lstStyle/>
        <a:p>
          <a:endParaRPr lang="ru-RU"/>
        </a:p>
      </dgm:t>
    </dgm:pt>
    <dgm:pt modelId="{18221937-2877-410D-85CA-AAAD72F014E6}">
      <dgm:prSet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altLang="ru-RU" sz="1600" b="1" dirty="0">
            <a:latin typeface="+mn-lt"/>
            <a:cs typeface="Times New Roman" panose="02020603050405020304" pitchFamily="18" charset="0"/>
          </a:endParaRPr>
        </a:p>
      </dgm:t>
    </dgm:pt>
    <dgm:pt modelId="{513B96CB-2224-4163-9069-2FB5B3F005B8}" type="parTrans" cxnId="{EEA39F24-8426-42A3-B3C0-EB81CE63F374}">
      <dgm:prSet/>
      <dgm:spPr/>
      <dgm:t>
        <a:bodyPr/>
        <a:lstStyle/>
        <a:p>
          <a:endParaRPr lang="ru-RU"/>
        </a:p>
      </dgm:t>
    </dgm:pt>
    <dgm:pt modelId="{A0E5C115-27B4-48DF-ABD5-6AA489E79369}" type="sibTrans" cxnId="{EEA39F24-8426-42A3-B3C0-EB81CE63F374}">
      <dgm:prSet/>
      <dgm:spPr/>
      <dgm:t>
        <a:bodyPr/>
        <a:lstStyle/>
        <a:p>
          <a:endParaRPr lang="ru-RU"/>
        </a:p>
      </dgm:t>
    </dgm:pt>
    <dgm:pt modelId="{207B91BD-BFED-455C-8C42-5D85B092A7A1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400" b="1" dirty="0">
            <a:latin typeface="+mn-lt"/>
          </a:endParaRPr>
        </a:p>
      </dgm:t>
    </dgm:pt>
    <dgm:pt modelId="{8F81C966-9D34-45FE-A626-0DE226A5C1D9}" type="parTrans" cxnId="{D40BD546-6338-4556-887A-529EE627AA4D}">
      <dgm:prSet/>
      <dgm:spPr/>
      <dgm:t>
        <a:bodyPr/>
        <a:lstStyle/>
        <a:p>
          <a:endParaRPr lang="ru-RU"/>
        </a:p>
      </dgm:t>
    </dgm:pt>
    <dgm:pt modelId="{F0FEDF83-9A76-4246-AF6F-A779A95E75D9}" type="sibTrans" cxnId="{D40BD546-6338-4556-887A-529EE627AA4D}">
      <dgm:prSet/>
      <dgm:spPr/>
      <dgm:t>
        <a:bodyPr/>
        <a:lstStyle/>
        <a:p>
          <a:endParaRPr lang="ru-RU"/>
        </a:p>
      </dgm:t>
    </dgm:pt>
    <dgm:pt modelId="{55415E31-1B58-4094-87F5-56DAE7F75CCE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sz="1400" b="1" dirty="0">
              <a:latin typeface="+mn-lt"/>
            </a:rPr>
            <a:t>95 % от стоимости произведенных затрат, но более 700,0 тыс. руб.</a:t>
          </a:r>
        </a:p>
      </dgm:t>
    </dgm:pt>
    <dgm:pt modelId="{DA37AD91-CF27-4652-9C81-F5FD273A87A1}" type="parTrans" cxnId="{3755FAD1-81F1-449A-B179-3513B192446E}">
      <dgm:prSet/>
      <dgm:spPr/>
      <dgm:t>
        <a:bodyPr/>
        <a:lstStyle/>
        <a:p>
          <a:endParaRPr lang="ru-RU"/>
        </a:p>
      </dgm:t>
    </dgm:pt>
    <dgm:pt modelId="{DB1A7503-D96A-46B6-A18E-465FF93AF2FB}" type="sibTrans" cxnId="{3755FAD1-81F1-449A-B179-3513B192446E}">
      <dgm:prSet/>
      <dgm:spPr/>
      <dgm:t>
        <a:bodyPr/>
        <a:lstStyle/>
        <a:p>
          <a:endParaRPr lang="ru-RU"/>
        </a:p>
      </dgm:t>
    </dgm:pt>
    <dgm:pt modelId="{6B299EA4-FCE1-4266-A89C-FD8EEB7303A9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sz="1400" b="1" dirty="0">
              <a:latin typeface="+mn-lt"/>
            </a:rPr>
            <a:t>95 %от стоимости произведенных затрат, но более 1500,0 тыс. руб.</a:t>
          </a:r>
        </a:p>
      </dgm:t>
    </dgm:pt>
    <dgm:pt modelId="{AB366479-8A9C-4BFC-BFC4-A9287D0CA41E}" type="parTrans" cxnId="{2C4D4354-A472-4229-8D72-8704D32E5493}">
      <dgm:prSet/>
      <dgm:spPr/>
      <dgm:t>
        <a:bodyPr/>
        <a:lstStyle/>
        <a:p>
          <a:endParaRPr lang="ru-RU"/>
        </a:p>
      </dgm:t>
    </dgm:pt>
    <dgm:pt modelId="{38E2E601-4245-45EB-B0CB-8C74CB192100}" type="sibTrans" cxnId="{2C4D4354-A472-4229-8D72-8704D32E5493}">
      <dgm:prSet/>
      <dgm:spPr/>
      <dgm:t>
        <a:bodyPr/>
        <a:lstStyle/>
        <a:p>
          <a:endParaRPr lang="ru-RU"/>
        </a:p>
      </dgm:t>
    </dgm:pt>
    <dgm:pt modelId="{286737B1-A4BA-4098-AD23-0168C65D67D3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Условия:</a:t>
          </a:r>
          <a:endParaRPr lang="ru-RU" sz="1400" b="0" dirty="0">
            <a:latin typeface="+mn-lt"/>
          </a:endParaRPr>
        </a:p>
      </dgm:t>
    </dgm:pt>
    <dgm:pt modelId="{68A74172-730D-49EA-9019-61D4BCD594D6}" type="sibTrans" cxnId="{1C42EA43-F912-4D30-9EC4-C46424CA582B}">
      <dgm:prSet/>
      <dgm:spPr/>
      <dgm:t>
        <a:bodyPr/>
        <a:lstStyle/>
        <a:p>
          <a:endParaRPr lang="ru-RU"/>
        </a:p>
      </dgm:t>
    </dgm:pt>
    <dgm:pt modelId="{B4412B68-E78B-4A68-A6AD-78FF175EF145}" type="parTrans" cxnId="{1C42EA43-F912-4D30-9EC4-C46424CA582B}">
      <dgm:prSet/>
      <dgm:spPr/>
      <dgm:t>
        <a:bodyPr/>
        <a:lstStyle/>
        <a:p>
          <a:endParaRPr lang="ru-RU"/>
        </a:p>
      </dgm:t>
    </dgm:pt>
    <dgm:pt modelId="{E4F5199A-9F61-448A-AC02-369867CB80DA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400" b="0" dirty="0">
            <a:latin typeface="+mn-lt"/>
          </a:endParaRPr>
        </a:p>
      </dgm:t>
    </dgm:pt>
    <dgm:pt modelId="{5C09E60D-E099-4150-B9B9-70A6E4A4E872}" type="parTrans" cxnId="{D5581F0D-D227-47DB-B282-7C920DA21A63}">
      <dgm:prSet/>
      <dgm:spPr/>
      <dgm:t>
        <a:bodyPr/>
        <a:lstStyle/>
        <a:p>
          <a:endParaRPr lang="ru-RU"/>
        </a:p>
      </dgm:t>
    </dgm:pt>
    <dgm:pt modelId="{38A07EBE-9C82-4C78-B10C-EBF69C12284B}" type="sibTrans" cxnId="{D5581F0D-D227-47DB-B282-7C920DA21A63}">
      <dgm:prSet/>
      <dgm:spPr/>
      <dgm:t>
        <a:bodyPr/>
        <a:lstStyle/>
        <a:p>
          <a:endParaRPr lang="ru-RU"/>
        </a:p>
      </dgm:t>
    </dgm:pt>
    <dgm:pt modelId="{0F2FB9F3-E437-4E00-8CE6-A16416FAE46C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1. КРС, МРС, Лошади не менее 50 </a:t>
          </a:r>
          <a:r>
            <a:rPr lang="ru-RU" altLang="ru-RU" sz="1400" b="0" dirty="0" err="1">
              <a:latin typeface="+mn-lt"/>
              <a:cs typeface="Times New Roman" panose="02020603050405020304" pitchFamily="18" charset="0"/>
            </a:rPr>
            <a:t>усл</a:t>
          </a:r>
          <a:r>
            <a:rPr lang="ru-RU" altLang="ru-RU" sz="1400" b="0" dirty="0">
              <a:latin typeface="+mn-lt"/>
              <a:cs typeface="Times New Roman" panose="02020603050405020304" pitchFamily="18" charset="0"/>
            </a:rPr>
            <a:t>./гол. с/х животных и/или</a:t>
          </a:r>
          <a:endParaRPr lang="ru-RU" sz="1400" b="0" dirty="0">
            <a:latin typeface="+mn-lt"/>
          </a:endParaRPr>
        </a:p>
      </dgm:t>
    </dgm:pt>
    <dgm:pt modelId="{DF668AA9-D17F-46A2-9924-949907BB714B}" type="parTrans" cxnId="{8025A491-1982-426F-B10C-CB8A6A97BF7C}">
      <dgm:prSet/>
      <dgm:spPr/>
      <dgm:t>
        <a:bodyPr/>
        <a:lstStyle/>
        <a:p>
          <a:endParaRPr lang="ru-RU"/>
        </a:p>
      </dgm:t>
    </dgm:pt>
    <dgm:pt modelId="{0B4DE470-CB7B-45AC-B6DA-D008ABF09731}" type="sibTrans" cxnId="{8025A491-1982-426F-B10C-CB8A6A97BF7C}">
      <dgm:prSet/>
      <dgm:spPr/>
      <dgm:t>
        <a:bodyPr/>
        <a:lstStyle/>
        <a:p>
          <a:endParaRPr lang="ru-RU"/>
        </a:p>
      </dgm:t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 custScaleX="92730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14928">
        <dgm:presLayoutVars>
          <dgm:bulletEnabled val="1"/>
        </dgm:presLayoutVars>
      </dgm:prSet>
      <dgm:spPr/>
    </dgm:pt>
  </dgm:ptLst>
  <dgm:cxnLst>
    <dgm:cxn modelId="{F0A9EC00-67BC-47DA-9F39-259FCB8E520B}" srcId="{A9FE3169-31A8-409A-AC7B-5304B4E0DE44}" destId="{7775C2F3-B930-4F5D-B98A-2806B77FEFE4}" srcOrd="14" destOrd="0" parTransId="{24C3A838-6723-420C-9112-6814724948B4}" sibTransId="{3362A6CE-AEB2-4EA0-AD0A-E3A63BA79BB2}"/>
    <dgm:cxn modelId="{B843CA05-A645-4575-B3E6-F5E8CA089113}" srcId="{A9FE3169-31A8-409A-AC7B-5304B4E0DE44}" destId="{4CFB32C9-664A-44E8-A5F0-1A9FE6043871}" srcOrd="19" destOrd="0" parTransId="{2B45FF82-C82F-4234-802D-C48C84A98CB3}" sibTransId="{32770390-5C4A-44F1-A1F3-78D4A46F0EDE}"/>
    <dgm:cxn modelId="{8D0E9F06-0FFC-4A15-A078-4825F2E33573}" type="presOf" srcId="{4CFB32C9-664A-44E8-A5F0-1A9FE6043871}" destId="{C4192723-48B5-4D8A-9C2A-1E860A41E805}" srcOrd="0" destOrd="19" presId="urn:microsoft.com/office/officeart/2005/8/layout/vList5"/>
    <dgm:cxn modelId="{08FDB20B-A5F4-4DEE-9A58-ACCCCF8D8234}" type="presOf" srcId="{6B299EA4-FCE1-4266-A89C-FD8EEB7303A9}" destId="{C4192723-48B5-4D8A-9C2A-1E860A41E805}" srcOrd="0" destOrd="4" presId="urn:microsoft.com/office/officeart/2005/8/layout/vList5"/>
    <dgm:cxn modelId="{D5581F0D-D227-47DB-B282-7C920DA21A63}" srcId="{A9FE3169-31A8-409A-AC7B-5304B4E0DE44}" destId="{E4F5199A-9F61-448A-AC02-369867CB80DA}" srcOrd="5" destOrd="0" parTransId="{5C09E60D-E099-4150-B9B9-70A6E4A4E872}" sibTransId="{38A07EBE-9C82-4C78-B10C-EBF69C12284B}"/>
    <dgm:cxn modelId="{5CBDA710-2A6C-4F13-B108-539E49381DD1}" type="presOf" srcId="{E4F5199A-9F61-448A-AC02-369867CB80DA}" destId="{C4192723-48B5-4D8A-9C2A-1E860A41E805}" srcOrd="0" destOrd="5" presId="urn:microsoft.com/office/officeart/2005/8/layout/vList5"/>
    <dgm:cxn modelId="{C9719A17-4705-4FE5-BD36-E41495CDC05D}" type="presOf" srcId="{F6D24E1E-4459-42B2-9CCC-E5A66EFD8B30}" destId="{C4192723-48B5-4D8A-9C2A-1E860A41E805}" srcOrd="0" destOrd="1" presId="urn:microsoft.com/office/officeart/2005/8/layout/vList5"/>
    <dgm:cxn modelId="{0620DC1A-E7F3-46EB-B7A8-C9AAD15C7955}" srcId="{A9FE3169-31A8-409A-AC7B-5304B4E0DE44}" destId="{F6D24E1E-4459-42B2-9CCC-E5A66EFD8B30}" srcOrd="1" destOrd="0" parTransId="{495874C1-C25F-4B3D-BAD2-DE0B7FBFEF82}" sibTransId="{2454D419-0BCF-41B0-93F2-AAF25C152BD6}"/>
    <dgm:cxn modelId="{B7B3E91D-B051-49FE-ABD9-C105249F4553}" type="presOf" srcId="{DF450FBE-DB3A-4978-BA03-6E769030CFB4}" destId="{C4192723-48B5-4D8A-9C2A-1E860A41E805}" srcOrd="0" destOrd="15" presId="urn:microsoft.com/office/officeart/2005/8/layout/vList5"/>
    <dgm:cxn modelId="{EEA39F24-8426-42A3-B3C0-EB81CE63F374}" srcId="{A9FE3169-31A8-409A-AC7B-5304B4E0DE44}" destId="{18221937-2877-410D-85CA-AAAD72F014E6}" srcOrd="18" destOrd="0" parTransId="{513B96CB-2224-4163-9069-2FB5B3F005B8}" sibTransId="{A0E5C115-27B4-48DF-ABD5-6AA489E79369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7370A226-434D-4DB1-AEED-C8668AC703A6}" type="presOf" srcId="{7775C2F3-B930-4F5D-B98A-2806B77FEFE4}" destId="{C4192723-48B5-4D8A-9C2A-1E860A41E805}" srcOrd="0" destOrd="14" presId="urn:microsoft.com/office/officeart/2005/8/layout/vList5"/>
    <dgm:cxn modelId="{2586072A-77DF-4400-8BAB-15C0F12053FD}" srcId="{A9FE3169-31A8-409A-AC7B-5304B4E0DE44}" destId="{DF450FBE-DB3A-4978-BA03-6E769030CFB4}" srcOrd="15" destOrd="0" parTransId="{A93E5EB1-1B1E-4248-A73B-08C2FC972C58}" sibTransId="{2D06729E-05D3-4682-9C7D-456E9FB8DA33}"/>
    <dgm:cxn modelId="{EEF9DB2A-DD7A-4CAE-9B12-BC7FB0FACED7}" type="presOf" srcId="{18221937-2877-410D-85CA-AAAD72F014E6}" destId="{C4192723-48B5-4D8A-9C2A-1E860A41E805}" srcOrd="0" destOrd="18" presId="urn:microsoft.com/office/officeart/2005/8/layout/vList5"/>
    <dgm:cxn modelId="{FE513637-AC0F-409B-A2DA-B56799E8CFCD}" srcId="{A9FE3169-31A8-409A-AC7B-5304B4E0DE44}" destId="{217FE255-40AE-437E-9005-F133B9FC8DA7}" srcOrd="8" destOrd="0" parTransId="{2FB1D2AD-58EF-430C-83DA-B07474B88211}" sibTransId="{5CCEBF0B-88E1-4E7D-B14A-84B92D71EBD7}"/>
    <dgm:cxn modelId="{8E215F3C-8A6C-4D95-8818-23D222EB58AF}" srcId="{A9FE3169-31A8-409A-AC7B-5304B4E0DE44}" destId="{5F1DE391-C769-420A-BBAB-01BAE412CE02}" srcOrd="0" destOrd="0" parTransId="{5922B206-453F-4195-95FE-DE8E3CEA17DF}" sibTransId="{AFBFED44-096A-4836-9C8B-F5CCEE26ED3F}"/>
    <dgm:cxn modelId="{40927E5E-0FC6-4695-BEDF-B8173BE76BC6}" type="presOf" srcId="{286737B1-A4BA-4098-AD23-0168C65D67D3}" destId="{C4192723-48B5-4D8A-9C2A-1E860A41E805}" srcOrd="0" destOrd="6" presId="urn:microsoft.com/office/officeart/2005/8/layout/vList5"/>
    <dgm:cxn modelId="{1C42EA43-F912-4D30-9EC4-C46424CA582B}" srcId="{A9FE3169-31A8-409A-AC7B-5304B4E0DE44}" destId="{286737B1-A4BA-4098-AD23-0168C65D67D3}" srcOrd="6" destOrd="0" parTransId="{B4412B68-E78B-4A68-A6AD-78FF175EF145}" sibTransId="{68A74172-730D-49EA-9019-61D4BCD594D6}"/>
    <dgm:cxn modelId="{2B9E4B46-AF27-4AC3-BCC4-0BEEC56D3AB1}" srcId="{A9FE3169-31A8-409A-AC7B-5304B4E0DE44}" destId="{2259FFFC-D8AE-4A74-9D4D-A7EE961417C4}" srcOrd="9" destOrd="0" parTransId="{73E71A27-02CD-46D3-8972-9E173766F53D}" sibTransId="{3DBA8FFA-12B0-4ABA-8C36-7039455FEDB4}"/>
    <dgm:cxn modelId="{D40BD546-6338-4556-887A-529EE627AA4D}" srcId="{A9FE3169-31A8-409A-AC7B-5304B4E0DE44}" destId="{207B91BD-BFED-455C-8C42-5D85B092A7A1}" srcOrd="2" destOrd="0" parTransId="{8F81C966-9D34-45FE-A626-0DE226A5C1D9}" sibTransId="{F0FEDF83-9A76-4246-AF6F-A779A95E75D9}"/>
    <dgm:cxn modelId="{BD052567-8EFD-4178-ABD0-212159600636}" type="presOf" srcId="{2259FFFC-D8AE-4A74-9D4D-A7EE961417C4}" destId="{C4192723-48B5-4D8A-9C2A-1E860A41E805}" srcOrd="0" destOrd="9" presId="urn:microsoft.com/office/officeart/2005/8/layout/vList5"/>
    <dgm:cxn modelId="{ACF77D49-3B0E-424D-B9B2-7739440BF8E0}" type="presOf" srcId="{7136F8AA-4BB0-4AB0-8B07-6F6EB4608DEF}" destId="{C4192723-48B5-4D8A-9C2A-1E860A41E805}" srcOrd="0" destOrd="13" presId="urn:microsoft.com/office/officeart/2005/8/layout/vList5"/>
    <dgm:cxn modelId="{19228550-D4FE-4B78-9BEC-65D2DB82C989}" srcId="{A9FE3169-31A8-409A-AC7B-5304B4E0DE44}" destId="{901DDE66-665F-4580-B0A2-E43529A77C5D}" srcOrd="12" destOrd="0" parTransId="{2A54AB1C-8B61-470C-A90A-E118F4CB937D}" sibTransId="{1F8A1026-2F74-4AA3-80A4-8EBDD38F41DF}"/>
    <dgm:cxn modelId="{2C091174-F339-4ADE-8F4F-596EF670CBC6}" type="presOf" srcId="{55415E31-1B58-4094-87F5-56DAE7F75CCE}" destId="{C4192723-48B5-4D8A-9C2A-1E860A41E805}" srcOrd="0" destOrd="3" presId="urn:microsoft.com/office/officeart/2005/8/layout/vList5"/>
    <dgm:cxn modelId="{2C4D4354-A472-4229-8D72-8704D32E5493}" srcId="{A9FE3169-31A8-409A-AC7B-5304B4E0DE44}" destId="{6B299EA4-FCE1-4266-A89C-FD8EEB7303A9}" srcOrd="4" destOrd="0" parTransId="{AB366479-8A9C-4BFC-BFC4-A9287D0CA41E}" sibTransId="{38E2E601-4245-45EB-B0CB-8C74CB192100}"/>
    <dgm:cxn modelId="{41932375-2DE2-42DC-857F-84F57D2CB0BB}" srcId="{A9FE3169-31A8-409A-AC7B-5304B4E0DE44}" destId="{ED0C07A1-6753-4D0D-ABB9-F149ADFADAF5}" srcOrd="20" destOrd="0" parTransId="{99858CB3-289E-42A9-A296-C44C26191412}" sibTransId="{B1D6D445-B509-4758-BC0A-8F5818648B98}"/>
    <dgm:cxn modelId="{A6749758-AC2C-4C6A-8E3A-98B4A60237B0}" srcId="{A9FE3169-31A8-409A-AC7B-5304B4E0DE44}" destId="{2B3883DA-D610-4BDD-BE30-043A28DB151A}" srcOrd="11" destOrd="0" parTransId="{1A23A309-CCA9-4563-AE49-E11598EA5AB1}" sibTransId="{24F36AAD-53CC-4387-80AD-2C6E3D9EA7CA}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9F776587-3238-4BAC-9F6E-52AC5CBC3E38}" type="presOf" srcId="{217FE255-40AE-437E-9005-F133B9FC8DA7}" destId="{C4192723-48B5-4D8A-9C2A-1E860A41E805}" srcOrd="0" destOrd="8" presId="urn:microsoft.com/office/officeart/2005/8/layout/vList5"/>
    <dgm:cxn modelId="{5BAFE688-AF83-4F01-9D8F-D626CB60FE5E}" type="presOf" srcId="{0F2FB9F3-E437-4E00-8CE6-A16416FAE46C}" destId="{C4192723-48B5-4D8A-9C2A-1E860A41E805}" srcOrd="0" destOrd="7" presId="urn:microsoft.com/office/officeart/2005/8/layout/vList5"/>
    <dgm:cxn modelId="{8025A491-1982-426F-B10C-CB8A6A97BF7C}" srcId="{A9FE3169-31A8-409A-AC7B-5304B4E0DE44}" destId="{0F2FB9F3-E437-4E00-8CE6-A16416FAE46C}" srcOrd="7" destOrd="0" parTransId="{DF668AA9-D17F-46A2-9924-949907BB714B}" sibTransId="{0B4DE470-CB7B-45AC-B6DA-D008ABF09731}"/>
    <dgm:cxn modelId="{FFBC0C97-3D88-4AC1-A5CE-F2A2D432DFB4}" type="presOf" srcId="{901DDE66-665F-4580-B0A2-E43529A77C5D}" destId="{C4192723-48B5-4D8A-9C2A-1E860A41E805}" srcOrd="0" destOrd="12" presId="urn:microsoft.com/office/officeart/2005/8/layout/vList5"/>
    <dgm:cxn modelId="{1811D69B-6966-4B6D-87B4-080B2656EEFD}" type="presOf" srcId="{5F1DE391-C769-420A-BBAB-01BAE412CE02}" destId="{C4192723-48B5-4D8A-9C2A-1E860A41E805}" srcOrd="0" destOrd="0" presId="urn:microsoft.com/office/officeart/2005/8/layout/vList5"/>
    <dgm:cxn modelId="{36416C9D-C27C-4A7D-A8C4-86413366C1E6}" type="presOf" srcId="{F7E9A569-F7C1-405B-BADF-1A07CE90D047}" destId="{C4192723-48B5-4D8A-9C2A-1E860A41E805}" srcOrd="0" destOrd="10" presId="urn:microsoft.com/office/officeart/2005/8/layout/vList5"/>
    <dgm:cxn modelId="{8C8C6AA1-26D8-4257-9DD0-9B0AE8DC0BDA}" srcId="{A9FE3169-31A8-409A-AC7B-5304B4E0DE44}" destId="{B7A4CA68-028F-4A1A-9A65-CF469309ADCD}" srcOrd="16" destOrd="0" parTransId="{46E24D85-9F31-4BAB-9FC2-AF96B6BB982C}" sibTransId="{0F939349-FC4F-4563-AB70-01A76173D39F}"/>
    <dgm:cxn modelId="{A9BB8EA7-77C7-4774-A2DF-4845E2FBEB14}" type="presOf" srcId="{0BDD302D-10AE-48FC-BAD2-CEAD13AC5550}" destId="{C4192723-48B5-4D8A-9C2A-1E860A41E805}" srcOrd="0" destOrd="17" presId="urn:microsoft.com/office/officeart/2005/8/layout/vList5"/>
    <dgm:cxn modelId="{79F2EEAE-3783-4F30-9DCA-A8A6D2CD5026}" type="presOf" srcId="{207B91BD-BFED-455C-8C42-5D85B092A7A1}" destId="{C4192723-48B5-4D8A-9C2A-1E860A41E805}" srcOrd="0" destOrd="2" presId="urn:microsoft.com/office/officeart/2005/8/layout/vList5"/>
    <dgm:cxn modelId="{E10A5DBA-AAD6-4795-A50C-87CE0963AC13}" srcId="{A9FE3169-31A8-409A-AC7B-5304B4E0DE44}" destId="{F7E9A569-F7C1-405B-BADF-1A07CE90D047}" srcOrd="10" destOrd="0" parTransId="{8BE2B8C2-CFB7-4AEC-B963-A794EA76C854}" sibTransId="{7555231E-EC5F-48A1-84BF-9868D72CE1D3}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5B53CEC4-AB0B-4DE1-B180-2E9B9C7012C3}" srcId="{A9FE3169-31A8-409A-AC7B-5304B4E0DE44}" destId="{7136F8AA-4BB0-4AB0-8B07-6F6EB4608DEF}" srcOrd="13" destOrd="0" parTransId="{BFBDE6AC-4325-492B-B788-BF558CCEFE46}" sibTransId="{1EFE2388-F583-4F65-B4BD-5C64B033D42C}"/>
    <dgm:cxn modelId="{3755FAD1-81F1-449A-B179-3513B192446E}" srcId="{A9FE3169-31A8-409A-AC7B-5304B4E0DE44}" destId="{55415E31-1B58-4094-87F5-56DAE7F75CCE}" srcOrd="3" destOrd="0" parTransId="{DA37AD91-CF27-4652-9C81-F5FD273A87A1}" sibTransId="{DB1A7503-D96A-46B6-A18E-465FF93AF2FB}"/>
    <dgm:cxn modelId="{14005DD5-B884-4380-9D97-41F11FE05AC4}" type="presOf" srcId="{B7A4CA68-028F-4A1A-9A65-CF469309ADCD}" destId="{C4192723-48B5-4D8A-9C2A-1E860A41E805}" srcOrd="0" destOrd="16" presId="urn:microsoft.com/office/officeart/2005/8/layout/vList5"/>
    <dgm:cxn modelId="{1A746AE4-AB73-449C-8126-FD9E9A33E648}" srcId="{A9FE3169-31A8-409A-AC7B-5304B4E0DE44}" destId="{0BDD302D-10AE-48FC-BAD2-CEAD13AC5550}" srcOrd="17" destOrd="0" parTransId="{F89318D8-6D49-470C-8466-2A7C535BD576}" sibTransId="{91D04F60-8044-442F-85E7-4FA1CBCD2D4D}"/>
    <dgm:cxn modelId="{3AC0A0F0-D163-4430-BFB0-92F86EF715D0}" type="presOf" srcId="{2B3883DA-D610-4BDD-BE30-043A28DB151A}" destId="{C4192723-48B5-4D8A-9C2A-1E860A41E805}" srcOrd="0" destOrd="11" presId="urn:microsoft.com/office/officeart/2005/8/layout/vList5"/>
    <dgm:cxn modelId="{3AD44FF5-5C75-4486-BB44-D467E5B82867}" type="presOf" srcId="{ED0C07A1-6753-4D0D-ABB9-F149ADFADAF5}" destId="{C4192723-48B5-4D8A-9C2A-1E860A41E805}" srcOrd="0" destOrd="20" presId="urn:microsoft.com/office/officeart/2005/8/layout/vList5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endParaRPr lang="ru-RU" sz="2000" b="1" dirty="0">
            <a:latin typeface="+mn-lt"/>
            <a:cs typeface="Times New Roman" pitchFamily="18" charset="0"/>
          </a:endParaRPr>
        </a:p>
        <a:p>
          <a:r>
            <a:rPr lang="ru-RU" sz="1800" b="1" baseline="0" dirty="0">
              <a:latin typeface="Times New Roman" pitchFamily="18" charset="0"/>
              <a:cs typeface="Times New Roman" pitchFamily="18" charset="0"/>
            </a:rPr>
            <a:t> По развитию </a:t>
          </a:r>
          <a:r>
            <a:rPr lang="ru-RU" sz="1800" b="1" baseline="0" dirty="0" err="1">
              <a:latin typeface="Times New Roman" pitchFamily="18" charset="0"/>
              <a:cs typeface="Times New Roman" pitchFamily="18" charset="0"/>
            </a:rPr>
            <a:t>водообеспечения</a:t>
          </a:r>
          <a:r>
            <a:rPr lang="ru-RU" sz="1800" b="1" baseline="0" dirty="0">
              <a:latin typeface="Times New Roman" pitchFamily="18" charset="0"/>
              <a:cs typeface="Times New Roman" pitchFamily="18" charset="0"/>
            </a:rPr>
            <a:t>:</a:t>
          </a:r>
        </a:p>
        <a:p>
          <a:r>
            <a:rPr lang="ru-RU" sz="1800" b="1" baseline="0" dirty="0">
              <a:latin typeface="Times New Roman" pitchFamily="18" charset="0"/>
              <a:cs typeface="Times New Roman" pitchFamily="18" charset="0"/>
            </a:rPr>
            <a:t>строительство или восстановление скважины, в т.ч. разработка ПСД, бурение скважины, приобретение технологического оборудования (глубинного насоса, электрического кабеля, обсадной трубы, контрольно-измерительных приборов, фильтров</a:t>
          </a:r>
          <a:r>
            <a:rPr lang="ru-RU" sz="1600" b="1" baseline="0" dirty="0">
              <a:latin typeface="Times New Roman" pitchFamily="18" charset="0"/>
              <a:cs typeface="Times New Roman" pitchFamily="18" charset="0"/>
            </a:rPr>
            <a:t>) </a:t>
          </a:r>
        </a:p>
        <a:p>
          <a:pPr>
            <a:buNone/>
          </a:pPr>
          <a:endParaRPr lang="ru-RU" sz="1800" dirty="0">
            <a:latin typeface="+mn-lt"/>
          </a:endParaRPr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F6D24E1E-4459-42B2-9CCC-E5A66EFD8B30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ru-RU" altLang="ru-RU" sz="1600" b="1" dirty="0">
              <a:latin typeface="+mn-lt"/>
              <a:cs typeface="Times New Roman" panose="02020603050405020304" pitchFamily="18" charset="0"/>
            </a:rPr>
            <a:t> </a:t>
          </a:r>
          <a:endParaRPr lang="ru-RU" sz="1400" b="1" dirty="0">
            <a:latin typeface="+mn-lt"/>
          </a:endParaRPr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ED0C07A1-6753-4D0D-ABB9-F149ADFADAF5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99858CB3-289E-42A9-A296-C44C26191412}" type="parTrans" cxnId="{41932375-2DE2-42DC-857F-84F57D2CB0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B1D6D445-B509-4758-BC0A-8F5818648B98}" type="sibTrans" cxnId="{41932375-2DE2-42DC-857F-84F57D2CB0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F1DE391-C769-420A-BBAB-01BAE412CE02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400" b="1" dirty="0">
            <a:latin typeface="+mn-lt"/>
          </a:endParaRPr>
        </a:p>
      </dgm:t>
    </dgm:pt>
    <dgm:pt modelId="{5922B206-453F-4195-95FE-DE8E3CEA17DF}" type="par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FBFED44-096A-4836-9C8B-F5CCEE26ED3F}" type="sibTrans" cxnId="{8E215F3C-8A6C-4D95-8818-23D222EB58AF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4CFB32C9-664A-44E8-A5F0-1A9FE6043871}">
      <dgm:prSet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altLang="ru-RU" sz="1400" b="1" dirty="0">
            <a:latin typeface="+mn-lt"/>
            <a:cs typeface="Times New Roman" panose="02020603050405020304" pitchFamily="18" charset="0"/>
          </a:endParaRPr>
        </a:p>
      </dgm:t>
    </dgm:pt>
    <dgm:pt modelId="{2B45FF82-C82F-4234-802D-C48C84A98CB3}" type="parTrans" cxnId="{B843CA05-A645-4575-B3E6-F5E8CA089113}">
      <dgm:prSet/>
      <dgm:spPr/>
      <dgm:t>
        <a:bodyPr/>
        <a:lstStyle/>
        <a:p>
          <a:endParaRPr lang="ru-RU"/>
        </a:p>
      </dgm:t>
    </dgm:pt>
    <dgm:pt modelId="{32770390-5C4A-44F1-A1F3-78D4A46F0EDE}" type="sibTrans" cxnId="{B843CA05-A645-4575-B3E6-F5E8CA089113}">
      <dgm:prSet/>
      <dgm:spPr/>
      <dgm:t>
        <a:bodyPr/>
        <a:lstStyle/>
        <a:p>
          <a:endParaRPr lang="ru-RU"/>
        </a:p>
      </dgm:t>
    </dgm:pt>
    <dgm:pt modelId="{18221937-2877-410D-85CA-AAAD72F014E6}">
      <dgm:prSet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altLang="ru-RU" sz="1600" b="1" dirty="0">
            <a:latin typeface="+mn-lt"/>
            <a:cs typeface="Times New Roman" panose="02020603050405020304" pitchFamily="18" charset="0"/>
          </a:endParaRPr>
        </a:p>
      </dgm:t>
    </dgm:pt>
    <dgm:pt modelId="{513B96CB-2224-4163-9069-2FB5B3F005B8}" type="parTrans" cxnId="{EEA39F24-8426-42A3-B3C0-EB81CE63F374}">
      <dgm:prSet/>
      <dgm:spPr/>
      <dgm:t>
        <a:bodyPr/>
        <a:lstStyle/>
        <a:p>
          <a:endParaRPr lang="ru-RU"/>
        </a:p>
      </dgm:t>
    </dgm:pt>
    <dgm:pt modelId="{A0E5C115-27B4-48DF-ABD5-6AA489E79369}" type="sibTrans" cxnId="{EEA39F24-8426-42A3-B3C0-EB81CE63F374}">
      <dgm:prSet/>
      <dgm:spPr/>
      <dgm:t>
        <a:bodyPr/>
        <a:lstStyle/>
        <a:p>
          <a:endParaRPr lang="ru-RU"/>
        </a:p>
      </dgm:t>
    </dgm:pt>
    <dgm:pt modelId="{207B91BD-BFED-455C-8C42-5D85B092A7A1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400" b="1" dirty="0">
            <a:latin typeface="+mn-lt"/>
          </a:endParaRPr>
        </a:p>
      </dgm:t>
    </dgm:pt>
    <dgm:pt modelId="{8F81C966-9D34-45FE-A626-0DE226A5C1D9}" type="parTrans" cxnId="{D40BD546-6338-4556-887A-529EE627AA4D}">
      <dgm:prSet/>
      <dgm:spPr/>
      <dgm:t>
        <a:bodyPr/>
        <a:lstStyle/>
        <a:p>
          <a:endParaRPr lang="ru-RU"/>
        </a:p>
      </dgm:t>
    </dgm:pt>
    <dgm:pt modelId="{F0FEDF83-9A76-4246-AF6F-A779A95E75D9}" type="sibTrans" cxnId="{D40BD546-6338-4556-887A-529EE627AA4D}">
      <dgm:prSet/>
      <dgm:spPr/>
      <dgm:t>
        <a:bodyPr/>
        <a:lstStyle/>
        <a:p>
          <a:endParaRPr lang="ru-RU"/>
        </a:p>
      </dgm:t>
    </dgm:pt>
    <dgm:pt modelId="{55415E31-1B58-4094-87F5-56DAE7F75CCE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sz="1600" b="1" dirty="0">
              <a:latin typeface="+mn-lt"/>
            </a:rPr>
            <a:t>50 % от стоимости затрат</a:t>
          </a:r>
        </a:p>
      </dgm:t>
    </dgm:pt>
    <dgm:pt modelId="{DA37AD91-CF27-4652-9C81-F5FD273A87A1}" type="parTrans" cxnId="{3755FAD1-81F1-449A-B179-3513B192446E}">
      <dgm:prSet/>
      <dgm:spPr/>
      <dgm:t>
        <a:bodyPr/>
        <a:lstStyle/>
        <a:p>
          <a:endParaRPr lang="ru-RU"/>
        </a:p>
      </dgm:t>
    </dgm:pt>
    <dgm:pt modelId="{DB1A7503-D96A-46B6-A18E-465FF93AF2FB}" type="sibTrans" cxnId="{3755FAD1-81F1-449A-B179-3513B192446E}">
      <dgm:prSet/>
      <dgm:spPr/>
      <dgm:t>
        <a:bodyPr/>
        <a:lstStyle/>
        <a:p>
          <a:endParaRPr lang="ru-RU"/>
        </a:p>
      </dgm:t>
    </dgm:pt>
    <dgm:pt modelId="{286737B1-A4BA-4098-AD23-0168C65D67D3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Условия:</a:t>
          </a:r>
          <a:endParaRPr lang="ru-RU" sz="1600" b="0" dirty="0">
            <a:latin typeface="+mn-lt"/>
          </a:endParaRPr>
        </a:p>
      </dgm:t>
    </dgm:pt>
    <dgm:pt modelId="{68A74172-730D-49EA-9019-61D4BCD594D6}" type="sibTrans" cxnId="{1C42EA43-F912-4D30-9EC4-C46424CA582B}">
      <dgm:prSet/>
      <dgm:spPr/>
      <dgm:t>
        <a:bodyPr/>
        <a:lstStyle/>
        <a:p>
          <a:endParaRPr lang="ru-RU"/>
        </a:p>
      </dgm:t>
    </dgm:pt>
    <dgm:pt modelId="{B4412B68-E78B-4A68-A6AD-78FF175EF145}" type="parTrans" cxnId="{1C42EA43-F912-4D30-9EC4-C46424CA582B}">
      <dgm:prSet/>
      <dgm:spPr/>
      <dgm:t>
        <a:bodyPr/>
        <a:lstStyle/>
        <a:p>
          <a:endParaRPr lang="ru-RU"/>
        </a:p>
      </dgm:t>
    </dgm:pt>
    <dgm:pt modelId="{E4F5199A-9F61-448A-AC02-369867CB80DA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endParaRPr lang="ru-RU" sz="1600" b="0" dirty="0">
            <a:latin typeface="+mn-lt"/>
          </a:endParaRPr>
        </a:p>
      </dgm:t>
    </dgm:pt>
    <dgm:pt modelId="{5C09E60D-E099-4150-B9B9-70A6E4A4E872}" type="parTrans" cxnId="{D5581F0D-D227-47DB-B282-7C920DA21A63}">
      <dgm:prSet/>
      <dgm:spPr/>
      <dgm:t>
        <a:bodyPr/>
        <a:lstStyle/>
        <a:p>
          <a:endParaRPr lang="ru-RU"/>
        </a:p>
      </dgm:t>
    </dgm:pt>
    <dgm:pt modelId="{38A07EBE-9C82-4C78-B10C-EBF69C12284B}" type="sibTrans" cxnId="{D5581F0D-D227-47DB-B282-7C920DA21A63}">
      <dgm:prSet/>
      <dgm:spPr/>
      <dgm:t>
        <a:bodyPr/>
        <a:lstStyle/>
        <a:p>
          <a:endParaRPr lang="ru-RU"/>
        </a:p>
      </dgm:t>
    </dgm:pt>
    <dgm:pt modelId="{0F2FB9F3-E437-4E00-8CE6-A16416FAE46C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КРС, МРС, Лошади- не менее 50 </a:t>
          </a:r>
          <a:r>
            <a:rPr lang="ru-RU" altLang="ru-RU" sz="1600" b="0" dirty="0" err="1">
              <a:latin typeface="+mn-lt"/>
              <a:cs typeface="Times New Roman" panose="02020603050405020304" pitchFamily="18" charset="0"/>
            </a:rPr>
            <a:t>усл</a:t>
          </a:r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. гол.</a:t>
          </a:r>
          <a:endParaRPr lang="ru-RU" sz="1600" b="0" dirty="0">
            <a:latin typeface="+mn-lt"/>
          </a:endParaRPr>
        </a:p>
      </dgm:t>
    </dgm:pt>
    <dgm:pt modelId="{DF668AA9-D17F-46A2-9924-949907BB714B}" type="parTrans" cxnId="{8025A491-1982-426F-B10C-CB8A6A97BF7C}">
      <dgm:prSet/>
      <dgm:spPr/>
      <dgm:t>
        <a:bodyPr/>
        <a:lstStyle/>
        <a:p>
          <a:endParaRPr lang="ru-RU"/>
        </a:p>
      </dgm:t>
    </dgm:pt>
    <dgm:pt modelId="{0B4DE470-CB7B-45AC-B6DA-D008ABF09731}" type="sibTrans" cxnId="{8025A491-1982-426F-B10C-CB8A6A97BF7C}">
      <dgm:prSet/>
      <dgm:spPr/>
      <dgm:t>
        <a:bodyPr/>
        <a:lstStyle/>
        <a:p>
          <a:endParaRPr lang="ru-RU"/>
        </a:p>
      </dgm:t>
    </dgm:pt>
    <dgm:pt modelId="{E0B17937-02B5-4DF0-B4F8-C3B0E0EB7E41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Прочие виды (кроме свиней) не менее 10 усл.гол.</a:t>
          </a:r>
        </a:p>
      </dgm:t>
    </dgm:pt>
    <dgm:pt modelId="{BF391E0B-D2C0-4B88-8A5C-E756CA9F1326}" type="parTrans" cxnId="{8319AD97-C869-4067-A9B6-D79BCDB7570C}">
      <dgm:prSet/>
      <dgm:spPr/>
      <dgm:t>
        <a:bodyPr/>
        <a:lstStyle/>
        <a:p>
          <a:endParaRPr lang="ru-RU"/>
        </a:p>
      </dgm:t>
    </dgm:pt>
    <dgm:pt modelId="{C7C841EA-084A-4536-A31C-8A882371D067}" type="sibTrans" cxnId="{8319AD97-C869-4067-A9B6-D79BCDB7570C}">
      <dgm:prSet/>
      <dgm:spPr/>
      <dgm:t>
        <a:bodyPr/>
        <a:lstStyle/>
        <a:p>
          <a:endParaRPr lang="ru-RU"/>
        </a:p>
      </dgm:t>
    </dgm:pt>
    <dgm:pt modelId="{94CF26AA-DC1E-44B0-8EBF-EEB4D516F961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Овощи- от1 га</a:t>
          </a:r>
        </a:p>
      </dgm:t>
    </dgm:pt>
    <dgm:pt modelId="{87425EF5-B903-458A-B670-A4E434F53820}" type="parTrans" cxnId="{DACA3E34-23C1-4AAC-8750-16AF4BDE8695}">
      <dgm:prSet/>
      <dgm:spPr/>
      <dgm:t>
        <a:bodyPr/>
        <a:lstStyle/>
        <a:p>
          <a:endParaRPr lang="ru-RU"/>
        </a:p>
      </dgm:t>
    </dgm:pt>
    <dgm:pt modelId="{347E9A1D-C7B2-4CBF-81C4-D45E7C0EFC8B}" type="sibTrans" cxnId="{DACA3E34-23C1-4AAC-8750-16AF4BDE8695}">
      <dgm:prSet/>
      <dgm:spPr/>
      <dgm:t>
        <a:bodyPr/>
        <a:lstStyle/>
        <a:p>
          <a:endParaRPr lang="ru-RU"/>
        </a:p>
      </dgm:t>
    </dgm:pt>
    <dgm:pt modelId="{7EBE2BA4-3C30-4263-9E09-754183610328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Теплицы- от 0,02 га</a:t>
          </a:r>
        </a:p>
      </dgm:t>
    </dgm:pt>
    <dgm:pt modelId="{71163D7A-5AA9-411C-A905-01B6B44769E8}" type="parTrans" cxnId="{70DD4133-3EB3-4919-BD38-FA427D244962}">
      <dgm:prSet/>
      <dgm:spPr/>
      <dgm:t>
        <a:bodyPr/>
        <a:lstStyle/>
        <a:p>
          <a:endParaRPr lang="ru-RU"/>
        </a:p>
      </dgm:t>
    </dgm:pt>
    <dgm:pt modelId="{F06ACF4B-3CBB-4306-8CC1-5D18848901FC}" type="sibTrans" cxnId="{70DD4133-3EB3-4919-BD38-FA427D244962}">
      <dgm:prSet/>
      <dgm:spPr/>
      <dgm:t>
        <a:bodyPr/>
        <a:lstStyle/>
        <a:p>
          <a:endParaRPr lang="ru-RU"/>
        </a:p>
      </dgm:t>
    </dgm:pt>
    <dgm:pt modelId="{A4BCB805-BC24-4D27-BFF8-3794CD4A6EE4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600" b="0" dirty="0">
              <a:latin typeface="+mn-lt"/>
              <a:cs typeface="Times New Roman" panose="02020603050405020304" pitchFamily="18" charset="0"/>
            </a:rPr>
            <a:t>Сады –от 0,5 га</a:t>
          </a:r>
        </a:p>
      </dgm:t>
    </dgm:pt>
    <dgm:pt modelId="{708F0725-4FE7-4B3C-8075-0DB3A6EFB9E2}" type="parTrans" cxnId="{8DEF50B5-10E6-46A4-9AD7-657CF67239FA}">
      <dgm:prSet/>
      <dgm:spPr/>
      <dgm:t>
        <a:bodyPr/>
        <a:lstStyle/>
        <a:p>
          <a:endParaRPr lang="ru-RU"/>
        </a:p>
      </dgm:t>
    </dgm:pt>
    <dgm:pt modelId="{DFCC910D-523C-4A5D-A247-10FE1715F39C}" type="sibTrans" cxnId="{8DEF50B5-10E6-46A4-9AD7-657CF67239FA}">
      <dgm:prSet/>
      <dgm:spPr/>
      <dgm:t>
        <a:bodyPr/>
        <a:lstStyle/>
        <a:p>
          <a:endParaRPr lang="ru-RU"/>
        </a:p>
      </dgm:t>
    </dgm:pt>
    <dgm:pt modelId="{B490131E-4071-4C7C-A64A-625D2F734C78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86C007B7-97A2-4C0E-906F-20E7D7406B0E}" type="parTrans" cxnId="{C9887A22-5D5D-44F8-BD98-3A1BD884DAE6}">
      <dgm:prSet/>
      <dgm:spPr/>
      <dgm:t>
        <a:bodyPr/>
        <a:lstStyle/>
        <a:p>
          <a:endParaRPr lang="ru-RU"/>
        </a:p>
      </dgm:t>
    </dgm:pt>
    <dgm:pt modelId="{F85767EB-D97C-4325-9DEA-68BDA4035EDD}" type="sibTrans" cxnId="{C9887A22-5D5D-44F8-BD98-3A1BD884DAE6}">
      <dgm:prSet/>
      <dgm:spPr/>
      <dgm:t>
        <a:bodyPr/>
        <a:lstStyle/>
        <a:p>
          <a:endParaRPr lang="ru-RU"/>
        </a:p>
      </dgm:t>
    </dgm:pt>
    <dgm:pt modelId="{FAF1476D-0819-4690-9C4B-B80BE7A581D0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altLang="ru-RU" sz="1400" b="0" i="1" dirty="0">
              <a:latin typeface="+mn-lt"/>
              <a:cs typeface="Times New Roman" panose="02020603050405020304" pitchFamily="18" charset="0"/>
            </a:rPr>
            <a:t>!!! Затраты произведены по договорам, заключенным в текущем году, а также в четвертом квартале прошлого года</a:t>
          </a:r>
        </a:p>
      </dgm:t>
    </dgm:pt>
    <dgm:pt modelId="{700E4087-609D-47F3-B5BD-802DED119846}" type="parTrans" cxnId="{AB167A19-C0D7-4C91-8B69-ADEC2E0FFBE3}">
      <dgm:prSet/>
      <dgm:spPr/>
      <dgm:t>
        <a:bodyPr/>
        <a:lstStyle/>
        <a:p>
          <a:endParaRPr lang="ru-RU"/>
        </a:p>
      </dgm:t>
    </dgm:pt>
    <dgm:pt modelId="{BE26390C-6BB9-4B19-A009-807E99F34B41}" type="sibTrans" cxnId="{AB167A19-C0D7-4C91-8B69-ADEC2E0FFBE3}">
      <dgm:prSet/>
      <dgm:spPr/>
      <dgm:t>
        <a:bodyPr/>
        <a:lstStyle/>
        <a:p>
          <a:endParaRPr lang="ru-RU"/>
        </a:p>
      </dgm:t>
    </dgm:pt>
    <dgm:pt modelId="{2DA9085B-BCB7-41A3-B7E3-16042EAE68EE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dirty="0">
            <a:latin typeface="+mn-lt"/>
            <a:cs typeface="Times New Roman" panose="02020603050405020304" pitchFamily="18" charset="0"/>
          </a:endParaRPr>
        </a:p>
      </dgm:t>
    </dgm:pt>
    <dgm:pt modelId="{334569F0-4BD7-4C73-B7F8-E4C7DCC91A78}" type="parTrans" cxnId="{0425DE2D-AC2D-4129-80AA-EC38195C5843}">
      <dgm:prSet/>
      <dgm:spPr/>
      <dgm:t>
        <a:bodyPr/>
        <a:lstStyle/>
        <a:p>
          <a:endParaRPr lang="ru-RU"/>
        </a:p>
      </dgm:t>
    </dgm:pt>
    <dgm:pt modelId="{4F129767-2786-4297-B2AB-C32EA90A1A07}" type="sibTrans" cxnId="{0425DE2D-AC2D-4129-80AA-EC38195C5843}">
      <dgm:prSet/>
      <dgm:spPr/>
      <dgm:t>
        <a:bodyPr/>
        <a:lstStyle/>
        <a:p>
          <a:endParaRPr lang="ru-RU"/>
        </a:p>
      </dgm:t>
    </dgm:pt>
    <dgm:pt modelId="{53CBDCB8-B000-4685-B9A1-8DA41DD04C5F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i="1" dirty="0">
            <a:latin typeface="+mn-lt"/>
            <a:cs typeface="Times New Roman" panose="02020603050405020304" pitchFamily="18" charset="0"/>
          </a:endParaRPr>
        </a:p>
      </dgm:t>
    </dgm:pt>
    <dgm:pt modelId="{658220B8-101F-4701-90A1-E28A009E8C46}" type="parTrans" cxnId="{C35991C5-3F05-4167-8FC0-7BABD0336972}">
      <dgm:prSet/>
      <dgm:spPr/>
    </dgm:pt>
    <dgm:pt modelId="{3371F49D-A07B-4B80-912B-DB34676324A7}" type="sibTrans" cxnId="{C35991C5-3F05-4167-8FC0-7BABD0336972}">
      <dgm:prSet/>
      <dgm:spPr/>
    </dgm:pt>
    <dgm:pt modelId="{97B87FFD-EBCF-4092-95AE-5A52172A4A07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i="1" dirty="0">
            <a:latin typeface="+mn-lt"/>
            <a:cs typeface="Times New Roman" panose="02020603050405020304" pitchFamily="18" charset="0"/>
          </a:endParaRPr>
        </a:p>
      </dgm:t>
    </dgm:pt>
    <dgm:pt modelId="{D9D38C3C-5CFA-4632-ACD8-0D54CBFFAC9F}" type="parTrans" cxnId="{0027B956-3AF0-4F03-A5F1-1C9EA41029D0}">
      <dgm:prSet/>
      <dgm:spPr/>
    </dgm:pt>
    <dgm:pt modelId="{8032AFE7-42B0-443D-8930-728D879D7B51}" type="sibTrans" cxnId="{0027B956-3AF0-4F03-A5F1-1C9EA41029D0}">
      <dgm:prSet/>
      <dgm:spPr/>
    </dgm:pt>
    <dgm:pt modelId="{D1C90C3E-D385-4317-B63A-EF1E9A17C5A0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altLang="ru-RU" sz="1400" b="0" i="1" dirty="0">
            <a:latin typeface="+mn-lt"/>
            <a:cs typeface="Times New Roman" panose="02020603050405020304" pitchFamily="18" charset="0"/>
          </a:endParaRPr>
        </a:p>
      </dgm:t>
    </dgm:pt>
    <dgm:pt modelId="{D9ABDF1A-B608-46DA-8124-85067971CB70}" type="parTrans" cxnId="{9EEC4BAE-F0E6-43E1-AA54-212CEC8FF10F}">
      <dgm:prSet/>
      <dgm:spPr/>
    </dgm:pt>
    <dgm:pt modelId="{20805CB2-D083-4ED3-9EBD-904C095D3BD2}" type="sibTrans" cxnId="{9EEC4BAE-F0E6-43E1-AA54-212CEC8FF10F}">
      <dgm:prSet/>
      <dgm:spPr/>
    </dgm:pt>
    <dgm:pt modelId="{B7A2A8E8-495A-4490-8751-8671F090FF32}">
      <dgm:prSet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sz="1600" b="1" dirty="0">
            <a:latin typeface="+mn-lt"/>
          </a:endParaRPr>
        </a:p>
      </dgm:t>
    </dgm:pt>
    <dgm:pt modelId="{E941391C-CCE2-4A08-97F2-DF4FBF8E53C7}" type="parTrans" cxnId="{38CB6915-943B-4494-BB08-817884CCCBDC}">
      <dgm:prSet/>
      <dgm:spPr/>
      <dgm:t>
        <a:bodyPr/>
        <a:lstStyle/>
        <a:p>
          <a:endParaRPr lang="ru-RU"/>
        </a:p>
      </dgm:t>
    </dgm:pt>
    <dgm:pt modelId="{1170FE1D-DCC7-438F-8530-83BCF472A296}" type="sibTrans" cxnId="{38CB6915-943B-4494-BB08-817884CCCBDC}">
      <dgm:prSet/>
      <dgm:spPr/>
      <dgm:t>
        <a:bodyPr/>
        <a:lstStyle/>
        <a:p>
          <a:endParaRPr lang="ru-RU"/>
        </a:p>
      </dgm:t>
    </dgm:pt>
    <dgm:pt modelId="{C3991D35-CD0F-45EA-9F57-D9DEDD9FE50B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sz="1400" b="1" dirty="0">
            <a:latin typeface="+mn-lt"/>
          </a:endParaRPr>
        </a:p>
      </dgm:t>
    </dgm:pt>
    <dgm:pt modelId="{CFFCE93C-8EAD-41C9-A53F-96F2413481E4}" type="parTrans" cxnId="{1E887135-4EAC-4A38-9FCA-2EA9C0127508}">
      <dgm:prSet/>
      <dgm:spPr/>
    </dgm:pt>
    <dgm:pt modelId="{AFC6988A-00A6-406D-B20F-C9F195103C6A}" type="sibTrans" cxnId="{1E887135-4EAC-4A38-9FCA-2EA9C0127508}">
      <dgm:prSet/>
      <dgm:spPr/>
    </dgm:pt>
    <dgm:pt modelId="{87CB65AD-4895-49ED-BCB9-AC9AC2103F84}">
      <dgm:prSet phldrT="[Текст]" custT="1"/>
      <dgm:spPr/>
      <dgm:t>
        <a:bodyPr/>
        <a:lstStyle/>
        <a:p>
          <a:pPr algn="l">
            <a:buFont typeface="Arial" panose="020B0604020202020204" pitchFamily="34" charset="0"/>
            <a:buNone/>
          </a:pPr>
          <a:endParaRPr lang="ru-RU" sz="1400" b="1" dirty="0">
            <a:latin typeface="+mn-lt"/>
          </a:endParaRPr>
        </a:p>
      </dgm:t>
    </dgm:pt>
    <dgm:pt modelId="{B710702E-EEC4-486A-9DA0-1C5D05BDF117}" type="parTrans" cxnId="{87A93E4E-01F7-4F28-884C-91C2238230D8}">
      <dgm:prSet/>
      <dgm:spPr/>
    </dgm:pt>
    <dgm:pt modelId="{79FB6587-4FD4-47A5-B9FD-6A54DA279D81}" type="sibTrans" cxnId="{87A93E4E-01F7-4F28-884C-91C2238230D8}">
      <dgm:prSet/>
      <dgm:spPr/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 custScaleX="92730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14928">
        <dgm:presLayoutVars>
          <dgm:bulletEnabled val="1"/>
        </dgm:presLayoutVars>
      </dgm:prSet>
      <dgm:spPr/>
    </dgm:pt>
  </dgm:ptLst>
  <dgm:cxnLst>
    <dgm:cxn modelId="{B843CA05-A645-4575-B3E6-F5E8CA089113}" srcId="{A9FE3169-31A8-409A-AC7B-5304B4E0DE44}" destId="{4CFB32C9-664A-44E8-A5F0-1A9FE6043871}" srcOrd="21" destOrd="0" parTransId="{2B45FF82-C82F-4234-802D-C48C84A98CB3}" sibTransId="{32770390-5C4A-44F1-A1F3-78D4A46F0EDE}"/>
    <dgm:cxn modelId="{8D0E9F06-0FFC-4A15-A078-4825F2E33573}" type="presOf" srcId="{4CFB32C9-664A-44E8-A5F0-1A9FE6043871}" destId="{C4192723-48B5-4D8A-9C2A-1E860A41E805}" srcOrd="0" destOrd="21" presId="urn:microsoft.com/office/officeart/2005/8/layout/vList5"/>
    <dgm:cxn modelId="{D5581F0D-D227-47DB-B282-7C920DA21A63}" srcId="{A9FE3169-31A8-409A-AC7B-5304B4E0DE44}" destId="{E4F5199A-9F61-448A-AC02-369867CB80DA}" srcOrd="7" destOrd="0" parTransId="{5C09E60D-E099-4150-B9B9-70A6E4A4E872}" sibTransId="{38A07EBE-9C82-4C78-B10C-EBF69C12284B}"/>
    <dgm:cxn modelId="{5CBDA710-2A6C-4F13-B108-539E49381DD1}" type="presOf" srcId="{E4F5199A-9F61-448A-AC02-369867CB80DA}" destId="{C4192723-48B5-4D8A-9C2A-1E860A41E805}" srcOrd="0" destOrd="7" presId="urn:microsoft.com/office/officeart/2005/8/layout/vList5"/>
    <dgm:cxn modelId="{38CB6915-943B-4494-BB08-817884CCCBDC}" srcId="{A9FE3169-31A8-409A-AC7B-5304B4E0DE44}" destId="{B7A2A8E8-495A-4490-8751-8671F090FF32}" srcOrd="6" destOrd="0" parTransId="{E941391C-CCE2-4A08-97F2-DF4FBF8E53C7}" sibTransId="{1170FE1D-DCC7-438F-8530-83BCF472A296}"/>
    <dgm:cxn modelId="{0D7F4A17-72BC-4C6B-864E-6B20DF73BC7C}" type="presOf" srcId="{C3991D35-CD0F-45EA-9F57-D9DEDD9FE50B}" destId="{C4192723-48B5-4D8A-9C2A-1E860A41E805}" srcOrd="0" destOrd="3" presId="urn:microsoft.com/office/officeart/2005/8/layout/vList5"/>
    <dgm:cxn modelId="{C9719A17-4705-4FE5-BD36-E41495CDC05D}" type="presOf" srcId="{F6D24E1E-4459-42B2-9CCC-E5A66EFD8B30}" destId="{C4192723-48B5-4D8A-9C2A-1E860A41E805}" srcOrd="0" destOrd="1" presId="urn:microsoft.com/office/officeart/2005/8/layout/vList5"/>
    <dgm:cxn modelId="{C524AF18-E49A-4C78-A66B-D16E45570C21}" type="presOf" srcId="{53CBDCB8-B000-4685-B9A1-8DA41DD04C5F}" destId="{C4192723-48B5-4D8A-9C2A-1E860A41E805}" srcOrd="0" destOrd="15" presId="urn:microsoft.com/office/officeart/2005/8/layout/vList5"/>
    <dgm:cxn modelId="{AB167A19-C0D7-4C91-8B69-ADEC2E0FFBE3}" srcId="{A9FE3169-31A8-409A-AC7B-5304B4E0DE44}" destId="{FAF1476D-0819-4690-9C4B-B80BE7A581D0}" srcOrd="18" destOrd="0" parTransId="{700E4087-609D-47F3-B5BD-802DED119846}" sibTransId="{BE26390C-6BB9-4B19-A009-807E99F34B41}"/>
    <dgm:cxn modelId="{0620DC1A-E7F3-46EB-B7A8-C9AAD15C7955}" srcId="{A9FE3169-31A8-409A-AC7B-5304B4E0DE44}" destId="{F6D24E1E-4459-42B2-9CCC-E5A66EFD8B30}" srcOrd="1" destOrd="0" parTransId="{495874C1-C25F-4B3D-BAD2-DE0B7FBFEF82}" sibTransId="{2454D419-0BCF-41B0-93F2-AAF25C152BD6}"/>
    <dgm:cxn modelId="{C9887A22-5D5D-44F8-BD98-3A1BD884DAE6}" srcId="{A9FE3169-31A8-409A-AC7B-5304B4E0DE44}" destId="{B490131E-4071-4C7C-A64A-625D2F734C78}" srcOrd="14" destOrd="0" parTransId="{86C007B7-97A2-4C0E-906F-20E7D7406B0E}" sibTransId="{F85767EB-D97C-4325-9DEA-68BDA4035EDD}"/>
    <dgm:cxn modelId="{EEA39F24-8426-42A3-B3C0-EB81CE63F374}" srcId="{A9FE3169-31A8-409A-AC7B-5304B4E0DE44}" destId="{18221937-2877-410D-85CA-AAAD72F014E6}" srcOrd="20" destOrd="0" parTransId="{513B96CB-2224-4163-9069-2FB5B3F005B8}" sibTransId="{A0E5C115-27B4-48DF-ABD5-6AA489E79369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EEF9DB2A-DD7A-4CAE-9B12-BC7FB0FACED7}" type="presOf" srcId="{18221937-2877-410D-85CA-AAAD72F014E6}" destId="{C4192723-48B5-4D8A-9C2A-1E860A41E805}" srcOrd="0" destOrd="20" presId="urn:microsoft.com/office/officeart/2005/8/layout/vList5"/>
    <dgm:cxn modelId="{0425DE2D-AC2D-4129-80AA-EC38195C5843}" srcId="{A9FE3169-31A8-409A-AC7B-5304B4E0DE44}" destId="{2DA9085B-BCB7-41A3-B7E3-16042EAE68EE}" srcOrd="19" destOrd="0" parTransId="{334569F0-4BD7-4C73-B7F8-E4C7DCC91A78}" sibTransId="{4F129767-2786-4297-B2AB-C32EA90A1A07}"/>
    <dgm:cxn modelId="{70DD4133-3EB3-4919-BD38-FA427D244962}" srcId="{A9FE3169-31A8-409A-AC7B-5304B4E0DE44}" destId="{7EBE2BA4-3C30-4263-9E09-754183610328}" srcOrd="12" destOrd="0" parTransId="{71163D7A-5AA9-411C-A905-01B6B44769E8}" sibTransId="{F06ACF4B-3CBB-4306-8CC1-5D18848901FC}"/>
    <dgm:cxn modelId="{DACA3E34-23C1-4AAC-8750-16AF4BDE8695}" srcId="{A9FE3169-31A8-409A-AC7B-5304B4E0DE44}" destId="{94CF26AA-DC1E-44B0-8EBF-EEB4D516F961}" srcOrd="11" destOrd="0" parTransId="{87425EF5-B903-458A-B670-A4E434F53820}" sibTransId="{347E9A1D-C7B2-4CBF-81C4-D45E7C0EFC8B}"/>
    <dgm:cxn modelId="{1E887135-4EAC-4A38-9FCA-2EA9C0127508}" srcId="{A9FE3169-31A8-409A-AC7B-5304B4E0DE44}" destId="{C3991D35-CD0F-45EA-9F57-D9DEDD9FE50B}" srcOrd="3" destOrd="0" parTransId="{CFFCE93C-8EAD-41C9-A53F-96F2413481E4}" sibTransId="{AFC6988A-00A6-406D-B20F-C9F195103C6A}"/>
    <dgm:cxn modelId="{8E215F3C-8A6C-4D95-8818-23D222EB58AF}" srcId="{A9FE3169-31A8-409A-AC7B-5304B4E0DE44}" destId="{5F1DE391-C769-420A-BBAB-01BAE412CE02}" srcOrd="0" destOrd="0" parTransId="{5922B206-453F-4195-95FE-DE8E3CEA17DF}" sibTransId="{AFBFED44-096A-4836-9C8B-F5CCEE26ED3F}"/>
    <dgm:cxn modelId="{40927E5E-0FC6-4695-BEDF-B8173BE76BC6}" type="presOf" srcId="{286737B1-A4BA-4098-AD23-0168C65D67D3}" destId="{C4192723-48B5-4D8A-9C2A-1E860A41E805}" srcOrd="0" destOrd="8" presId="urn:microsoft.com/office/officeart/2005/8/layout/vList5"/>
    <dgm:cxn modelId="{1C42EA43-F912-4D30-9EC4-C46424CA582B}" srcId="{A9FE3169-31A8-409A-AC7B-5304B4E0DE44}" destId="{286737B1-A4BA-4098-AD23-0168C65D67D3}" srcOrd="8" destOrd="0" parTransId="{B4412B68-E78B-4A68-A6AD-78FF175EF145}" sibTransId="{68A74172-730D-49EA-9019-61D4BCD594D6}"/>
    <dgm:cxn modelId="{6CB00366-FEDD-48B1-B512-BEA388415CF1}" type="presOf" srcId="{B7A2A8E8-495A-4490-8751-8671F090FF32}" destId="{C4192723-48B5-4D8A-9C2A-1E860A41E805}" srcOrd="0" destOrd="6" presId="urn:microsoft.com/office/officeart/2005/8/layout/vList5"/>
    <dgm:cxn modelId="{D40BD546-6338-4556-887A-529EE627AA4D}" srcId="{A9FE3169-31A8-409A-AC7B-5304B4E0DE44}" destId="{207B91BD-BFED-455C-8C42-5D85B092A7A1}" srcOrd="2" destOrd="0" parTransId="{8F81C966-9D34-45FE-A626-0DE226A5C1D9}" sibTransId="{F0FEDF83-9A76-4246-AF6F-A779A95E75D9}"/>
    <dgm:cxn modelId="{BCA1454A-488E-4A89-B987-0739B886B965}" type="presOf" srcId="{E0B17937-02B5-4DF0-B4F8-C3B0E0EB7E41}" destId="{C4192723-48B5-4D8A-9C2A-1E860A41E805}" srcOrd="0" destOrd="10" presId="urn:microsoft.com/office/officeart/2005/8/layout/vList5"/>
    <dgm:cxn modelId="{87A93E4E-01F7-4F28-884C-91C2238230D8}" srcId="{A9FE3169-31A8-409A-AC7B-5304B4E0DE44}" destId="{87CB65AD-4895-49ED-BCB9-AC9AC2103F84}" srcOrd="4" destOrd="0" parTransId="{B710702E-EEC4-486A-9DA0-1C5D05BDF117}" sibTransId="{79FB6587-4FD4-47A5-B9FD-6A54DA279D81}"/>
    <dgm:cxn modelId="{2C091174-F339-4ADE-8F4F-596EF670CBC6}" type="presOf" srcId="{55415E31-1B58-4094-87F5-56DAE7F75CCE}" destId="{C4192723-48B5-4D8A-9C2A-1E860A41E805}" srcOrd="0" destOrd="5" presId="urn:microsoft.com/office/officeart/2005/8/layout/vList5"/>
    <dgm:cxn modelId="{A3E72A54-7209-442F-B472-6F3957D8C43A}" type="presOf" srcId="{2DA9085B-BCB7-41A3-B7E3-16042EAE68EE}" destId="{C4192723-48B5-4D8A-9C2A-1E860A41E805}" srcOrd="0" destOrd="19" presId="urn:microsoft.com/office/officeart/2005/8/layout/vList5"/>
    <dgm:cxn modelId="{29FE0A75-913A-49A6-89CD-1E80A79423F7}" type="presOf" srcId="{94CF26AA-DC1E-44B0-8EBF-EEB4D516F961}" destId="{C4192723-48B5-4D8A-9C2A-1E860A41E805}" srcOrd="0" destOrd="11" presId="urn:microsoft.com/office/officeart/2005/8/layout/vList5"/>
    <dgm:cxn modelId="{41932375-2DE2-42DC-857F-84F57D2CB0BB}" srcId="{A9FE3169-31A8-409A-AC7B-5304B4E0DE44}" destId="{ED0C07A1-6753-4D0D-ABB9-F149ADFADAF5}" srcOrd="22" destOrd="0" parTransId="{99858CB3-289E-42A9-A296-C44C26191412}" sibTransId="{B1D6D445-B509-4758-BC0A-8F5818648B98}"/>
    <dgm:cxn modelId="{0027B956-3AF0-4F03-A5F1-1C9EA41029D0}" srcId="{A9FE3169-31A8-409A-AC7B-5304B4E0DE44}" destId="{97B87FFD-EBCF-4092-95AE-5A52172A4A07}" srcOrd="16" destOrd="0" parTransId="{D9D38C3C-5CFA-4632-ACD8-0D54CBFFAC9F}" sibTransId="{8032AFE7-42B0-443D-8930-728D879D7B51}"/>
    <dgm:cxn modelId="{86454177-5ED3-4FC6-91B1-63038F27D415}" type="presOf" srcId="{D1C90C3E-D385-4317-B63A-EF1E9A17C5A0}" destId="{C4192723-48B5-4D8A-9C2A-1E860A41E805}" srcOrd="0" destOrd="17" presId="urn:microsoft.com/office/officeart/2005/8/layout/vList5"/>
    <dgm:cxn modelId="{EDD95A77-C778-480D-8B46-F686174939EA}" type="presOf" srcId="{A4BCB805-BC24-4D27-BFF8-3794CD4A6EE4}" destId="{C4192723-48B5-4D8A-9C2A-1E860A41E805}" srcOrd="0" destOrd="13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5BAFE688-AF83-4F01-9D8F-D626CB60FE5E}" type="presOf" srcId="{0F2FB9F3-E437-4E00-8CE6-A16416FAE46C}" destId="{C4192723-48B5-4D8A-9C2A-1E860A41E805}" srcOrd="0" destOrd="9" presId="urn:microsoft.com/office/officeart/2005/8/layout/vList5"/>
    <dgm:cxn modelId="{8025A491-1982-426F-B10C-CB8A6A97BF7C}" srcId="{A9FE3169-31A8-409A-AC7B-5304B4E0DE44}" destId="{0F2FB9F3-E437-4E00-8CE6-A16416FAE46C}" srcOrd="9" destOrd="0" parTransId="{DF668AA9-D17F-46A2-9924-949907BB714B}" sibTransId="{0B4DE470-CB7B-45AC-B6DA-D008ABF09731}"/>
    <dgm:cxn modelId="{8319AD97-C869-4067-A9B6-D79BCDB7570C}" srcId="{A9FE3169-31A8-409A-AC7B-5304B4E0DE44}" destId="{E0B17937-02B5-4DF0-B4F8-C3B0E0EB7E41}" srcOrd="10" destOrd="0" parTransId="{BF391E0B-D2C0-4B88-8A5C-E756CA9F1326}" sibTransId="{C7C841EA-084A-4536-A31C-8A882371D067}"/>
    <dgm:cxn modelId="{1811D69B-6966-4B6D-87B4-080B2656EEFD}" type="presOf" srcId="{5F1DE391-C769-420A-BBAB-01BAE412CE02}" destId="{C4192723-48B5-4D8A-9C2A-1E860A41E805}" srcOrd="0" destOrd="0" presId="urn:microsoft.com/office/officeart/2005/8/layout/vList5"/>
    <dgm:cxn modelId="{8C963DA2-B498-4279-9B48-752CFB87A12A}" type="presOf" srcId="{87CB65AD-4895-49ED-BCB9-AC9AC2103F84}" destId="{C4192723-48B5-4D8A-9C2A-1E860A41E805}" srcOrd="0" destOrd="4" presId="urn:microsoft.com/office/officeart/2005/8/layout/vList5"/>
    <dgm:cxn modelId="{3EF6C0A7-E4A7-4ACF-80D9-C88061ED03A2}" type="presOf" srcId="{B490131E-4071-4C7C-A64A-625D2F734C78}" destId="{C4192723-48B5-4D8A-9C2A-1E860A41E805}" srcOrd="0" destOrd="14" presId="urn:microsoft.com/office/officeart/2005/8/layout/vList5"/>
    <dgm:cxn modelId="{9EEC4BAE-F0E6-43E1-AA54-212CEC8FF10F}" srcId="{A9FE3169-31A8-409A-AC7B-5304B4E0DE44}" destId="{D1C90C3E-D385-4317-B63A-EF1E9A17C5A0}" srcOrd="17" destOrd="0" parTransId="{D9ABDF1A-B608-46DA-8124-85067971CB70}" sibTransId="{20805CB2-D083-4ED3-9EBD-904C095D3BD2}"/>
    <dgm:cxn modelId="{79F2EEAE-3783-4F30-9DCA-A8A6D2CD5026}" type="presOf" srcId="{207B91BD-BFED-455C-8C42-5D85B092A7A1}" destId="{C4192723-48B5-4D8A-9C2A-1E860A41E805}" srcOrd="0" destOrd="2" presId="urn:microsoft.com/office/officeart/2005/8/layout/vList5"/>
    <dgm:cxn modelId="{8DEF50B5-10E6-46A4-9AD7-657CF67239FA}" srcId="{A9FE3169-31A8-409A-AC7B-5304B4E0DE44}" destId="{A4BCB805-BC24-4D27-BFF8-3794CD4A6EE4}" srcOrd="13" destOrd="0" parTransId="{708F0725-4FE7-4B3C-8075-0DB3A6EFB9E2}" sibTransId="{DFCC910D-523C-4A5D-A247-10FE1715F39C}"/>
    <dgm:cxn modelId="{6E12AFBB-D566-4B73-A0F3-9240E1C5A079}" type="presOf" srcId="{97B87FFD-EBCF-4092-95AE-5A52172A4A07}" destId="{C4192723-48B5-4D8A-9C2A-1E860A41E805}" srcOrd="0" destOrd="16" presId="urn:microsoft.com/office/officeart/2005/8/layout/vList5"/>
    <dgm:cxn modelId="{8AF4FDBE-3E1B-413B-8A38-C1B997608503}" type="presOf" srcId="{FAF1476D-0819-4690-9C4B-B80BE7A581D0}" destId="{C4192723-48B5-4D8A-9C2A-1E860A41E805}" srcOrd="0" destOrd="18" presId="urn:microsoft.com/office/officeart/2005/8/layout/vList5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C35991C5-3F05-4167-8FC0-7BABD0336972}" srcId="{A9FE3169-31A8-409A-AC7B-5304B4E0DE44}" destId="{53CBDCB8-B000-4685-B9A1-8DA41DD04C5F}" srcOrd="15" destOrd="0" parTransId="{658220B8-101F-4701-90A1-E28A009E8C46}" sibTransId="{3371F49D-A07B-4B80-912B-DB34676324A7}"/>
    <dgm:cxn modelId="{3755FAD1-81F1-449A-B179-3513B192446E}" srcId="{A9FE3169-31A8-409A-AC7B-5304B4E0DE44}" destId="{55415E31-1B58-4094-87F5-56DAE7F75CCE}" srcOrd="5" destOrd="0" parTransId="{DA37AD91-CF27-4652-9C81-F5FD273A87A1}" sibTransId="{DB1A7503-D96A-46B6-A18E-465FF93AF2FB}"/>
    <dgm:cxn modelId="{D9F63FE9-AAEB-44C5-B79B-CD54288CC93E}" type="presOf" srcId="{7EBE2BA4-3C30-4263-9E09-754183610328}" destId="{C4192723-48B5-4D8A-9C2A-1E860A41E805}" srcOrd="0" destOrd="12" presId="urn:microsoft.com/office/officeart/2005/8/layout/vList5"/>
    <dgm:cxn modelId="{3AD44FF5-5C75-4486-BB44-D467E5B82867}" type="presOf" srcId="{ED0C07A1-6753-4D0D-ABB9-F149ADFADAF5}" destId="{C4192723-48B5-4D8A-9C2A-1E860A41E805}" srcOrd="0" destOrd="22" presId="urn:microsoft.com/office/officeart/2005/8/layout/vList5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2B4EBF-1402-4DC1-BE34-0018FABA0FD4}" type="doc">
      <dgm:prSet loTypeId="urn:microsoft.com/office/officeart/2005/8/layout/vList4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C66D83B8-0B48-499A-8269-B08C6C94ED29}">
      <dgm:prSet custT="1"/>
      <dgm:spPr/>
      <dgm:t>
        <a:bodyPr/>
        <a:lstStyle/>
        <a:p>
          <a:r>
            <a:rPr lang="ru-RU" altLang="ru-RU" sz="1800" b="1" dirty="0">
              <a:latin typeface="+mn-lt"/>
              <a:cs typeface="Times New Roman" panose="02020603050405020304" pitchFamily="18" charset="0"/>
            </a:rPr>
            <a:t>  - Регистрация</a:t>
          </a:r>
          <a:r>
            <a:rPr lang="ru-RU" altLang="ru-RU" sz="1800" dirty="0">
              <a:latin typeface="+mn-lt"/>
              <a:cs typeface="Times New Roman" panose="02020603050405020304" pitchFamily="18" charset="0"/>
            </a:rPr>
            <a:t> в качестве предпринимателя или </a:t>
          </a:r>
          <a:r>
            <a:rPr lang="ru-RU" altLang="ru-RU" sz="1800" b="1" dirty="0">
              <a:latin typeface="+mn-lt"/>
              <a:cs typeface="Times New Roman" panose="02020603050405020304" pitchFamily="18" charset="0"/>
            </a:rPr>
            <a:t>ЛПХ- самозанятый </a:t>
          </a:r>
          <a:r>
            <a:rPr lang="ru-RU" altLang="ru-RU" sz="1800" i="1" dirty="0">
              <a:latin typeface="+mn-lt"/>
              <a:cs typeface="Times New Roman" panose="02020603050405020304" pitchFamily="18" charset="0"/>
            </a:rPr>
            <a:t>(</a:t>
          </a:r>
          <a:r>
            <a:rPr lang="ru-RU" altLang="ru-RU" sz="1800" i="1" dirty="0" err="1">
              <a:latin typeface="+mn-lt"/>
              <a:cs typeface="Times New Roman" panose="02020603050405020304" pitchFamily="18" charset="0"/>
            </a:rPr>
            <a:t>крс</a:t>
          </a:r>
          <a:r>
            <a:rPr lang="ru-RU" altLang="ru-RU" sz="1800" i="1" dirty="0">
              <a:latin typeface="+mn-lt"/>
              <a:cs typeface="Times New Roman" panose="02020603050405020304" pitchFamily="18" charset="0"/>
            </a:rPr>
            <a:t>, овцы)</a:t>
          </a:r>
        </a:p>
        <a:p>
          <a:r>
            <a:rPr lang="ru-RU" altLang="ru-RU" sz="1800" i="1" dirty="0">
              <a:latin typeface="+mn-lt"/>
              <a:cs typeface="Times New Roman" panose="02020603050405020304" pitchFamily="18" charset="0"/>
            </a:rPr>
            <a:t>   - </a:t>
          </a:r>
          <a:r>
            <a:rPr lang="ru-RU" altLang="ru-RU" sz="1800" dirty="0">
              <a:latin typeface="+mn-lt"/>
              <a:cs typeface="Times New Roman" panose="02020603050405020304" pitchFamily="18" charset="0"/>
            </a:rPr>
            <a:t>Сельскохозяйственный  </a:t>
          </a:r>
          <a:r>
            <a:rPr lang="ru-RU" altLang="ru-RU" sz="1800" b="1" dirty="0">
              <a:latin typeface="+mn-lt"/>
              <a:cs typeface="Times New Roman" panose="02020603050405020304" pitchFamily="18" charset="0"/>
            </a:rPr>
            <a:t>ОКВЭД</a:t>
          </a:r>
        </a:p>
        <a:p>
          <a:r>
            <a:rPr lang="ru-RU" altLang="ru-RU" sz="1800" dirty="0">
              <a:latin typeface="+mn-lt"/>
              <a:cs typeface="Times New Roman" panose="02020603050405020304" pitchFamily="18" charset="0"/>
            </a:rPr>
            <a:t>  - Представление </a:t>
          </a:r>
          <a:r>
            <a:rPr lang="ru-RU" altLang="ru-RU" sz="1800" b="1" dirty="0">
              <a:latin typeface="+mn-lt"/>
              <a:cs typeface="Times New Roman" panose="02020603050405020304" pitchFamily="18" charset="0"/>
            </a:rPr>
            <a:t>отчетности</a:t>
          </a:r>
          <a:r>
            <a:rPr lang="ru-RU" altLang="ru-RU" sz="1800" dirty="0">
              <a:latin typeface="+mn-lt"/>
              <a:cs typeface="Times New Roman" panose="02020603050405020304" pitchFamily="18" charset="0"/>
            </a:rPr>
            <a:t> (1-КФХ /1-ИП / баланс АПК)</a:t>
          </a:r>
        </a:p>
        <a:p>
          <a:pPr>
            <a:buFont typeface="Arial" panose="020B0604020202020204" pitchFamily="34" charset="0"/>
            <a:buNone/>
          </a:pPr>
          <a:r>
            <a:rPr lang="ru-RU" altLang="ru-RU" sz="1800" i="1" dirty="0">
              <a:latin typeface="+mn-lt"/>
              <a:cs typeface="Times New Roman" panose="02020603050405020304" pitchFamily="18" charset="0"/>
            </a:rPr>
            <a:t>  (для подтверждения статуса с/х товаропроизводителя)</a:t>
          </a:r>
        </a:p>
        <a:p>
          <a:pPr>
            <a:buFont typeface="Arial" panose="020B0604020202020204" pitchFamily="34" charset="0"/>
            <a:buNone/>
          </a:pPr>
          <a:r>
            <a:rPr lang="ru-RU" altLang="ru-RU" sz="1800" dirty="0">
              <a:latin typeface="+mn-lt"/>
              <a:cs typeface="Times New Roman" panose="02020603050405020304" pitchFamily="18" charset="0"/>
            </a:rPr>
            <a:t>  - Отсутствие </a:t>
          </a:r>
          <a:r>
            <a:rPr lang="ru-RU" altLang="ru-RU" sz="1800" b="1" dirty="0">
              <a:latin typeface="+mn-lt"/>
              <a:cs typeface="Times New Roman" panose="02020603050405020304" pitchFamily="18" charset="0"/>
            </a:rPr>
            <a:t>задолженности </a:t>
          </a:r>
          <a:r>
            <a:rPr lang="ru-RU" altLang="ru-RU" sz="1800" dirty="0">
              <a:latin typeface="+mn-lt"/>
              <a:cs typeface="Times New Roman" panose="02020603050405020304" pitchFamily="18" charset="0"/>
            </a:rPr>
            <a:t>по налогам и сборам</a:t>
          </a:r>
        </a:p>
        <a:p>
          <a:pPr>
            <a:buFont typeface="Arial" panose="020B0604020202020204" pitchFamily="34" charset="0"/>
            <a:buNone/>
          </a:pPr>
          <a:r>
            <a:rPr lang="ru-RU" altLang="ru-RU" sz="1800" dirty="0">
              <a:latin typeface="+mn-lt"/>
            </a:rPr>
            <a:t>  - Отсутствие в году, предшествующем году получения субсидий, случаев     </a:t>
          </a:r>
          <a:r>
            <a:rPr lang="ru-RU" altLang="ru-RU" sz="1800" b="1" dirty="0">
              <a:latin typeface="+mn-lt"/>
            </a:rPr>
            <a:t>привлечения к ответственности </a:t>
          </a:r>
          <a:r>
            <a:rPr lang="ru-RU" altLang="ru-RU" sz="1800" dirty="0">
              <a:latin typeface="+mn-lt"/>
            </a:rPr>
            <a:t>Получателей субсидий за несоблюдение    запрета на выжигание сухой травянистой растительности, стерни, пожнивных остатков на землях сельскохозяйственного назначения</a:t>
          </a:r>
          <a:endParaRPr lang="ru-RU" altLang="ru-RU" sz="1800" b="1" dirty="0">
            <a:latin typeface="+mn-lt"/>
            <a:cs typeface="Times New Roman" panose="02020603050405020304" pitchFamily="18" charset="0"/>
          </a:endParaRPr>
        </a:p>
      </dgm:t>
    </dgm:pt>
    <dgm:pt modelId="{AFE152BD-CCBE-486B-BF53-0A32D9FF2782}" type="parTrans" cxnId="{3637B1E3-7E6C-43B4-B4D2-308D8620EC47}">
      <dgm:prSet/>
      <dgm:spPr/>
      <dgm:t>
        <a:bodyPr/>
        <a:lstStyle/>
        <a:p>
          <a:endParaRPr lang="ru-RU"/>
        </a:p>
      </dgm:t>
    </dgm:pt>
    <dgm:pt modelId="{28F86151-CE89-4063-A431-8A1C0B1DEFAA}" type="sibTrans" cxnId="{3637B1E3-7E6C-43B4-B4D2-308D8620EC47}">
      <dgm:prSet/>
      <dgm:spPr/>
      <dgm:t>
        <a:bodyPr/>
        <a:lstStyle/>
        <a:p>
          <a:endParaRPr lang="ru-RU"/>
        </a:p>
      </dgm:t>
    </dgm:pt>
    <dgm:pt modelId="{F8DBA19C-51DA-40FF-8096-4D8AA17D4289}" type="pres">
      <dgm:prSet presAssocID="{E42B4EBF-1402-4DC1-BE34-0018FABA0FD4}" presName="linear" presStyleCnt="0">
        <dgm:presLayoutVars>
          <dgm:dir/>
          <dgm:resizeHandles val="exact"/>
        </dgm:presLayoutVars>
      </dgm:prSet>
      <dgm:spPr/>
    </dgm:pt>
    <dgm:pt modelId="{84820F3A-684E-4C16-9F90-FA8A168D7512}" type="pres">
      <dgm:prSet presAssocID="{C66D83B8-0B48-499A-8269-B08C6C94ED29}" presName="comp" presStyleCnt="0"/>
      <dgm:spPr/>
    </dgm:pt>
    <dgm:pt modelId="{4DC79449-86A3-4742-B374-CA7F99F9A059}" type="pres">
      <dgm:prSet presAssocID="{C66D83B8-0B48-499A-8269-B08C6C94ED29}" presName="box" presStyleLbl="node1" presStyleIdx="0" presStyleCnt="1" custLinFactNeighborX="98" custLinFactNeighborY="-7946"/>
      <dgm:spPr/>
    </dgm:pt>
    <dgm:pt modelId="{C4E7937C-9812-47CC-8941-AFEF6A178BA4}" type="pres">
      <dgm:prSet presAssocID="{C66D83B8-0B48-499A-8269-B08C6C94ED29}" presName="img" presStyleLbl="fgImgPlace1" presStyleIdx="0" presStyleCnt="1" custLinFactNeighborX="-1162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8322" t="-650" r="-73678" b="650"/>
          </a:stretch>
        </a:blipFill>
      </dgm:spPr>
    </dgm:pt>
    <dgm:pt modelId="{4A989A91-F5A9-4235-B328-96C5D0255F17}" type="pres">
      <dgm:prSet presAssocID="{C66D83B8-0B48-499A-8269-B08C6C94ED29}" presName="text" presStyleLbl="node1" presStyleIdx="0" presStyleCnt="1">
        <dgm:presLayoutVars>
          <dgm:bulletEnabled val="1"/>
        </dgm:presLayoutVars>
      </dgm:prSet>
      <dgm:spPr/>
    </dgm:pt>
  </dgm:ptLst>
  <dgm:cxnLst>
    <dgm:cxn modelId="{EB31E669-5F42-4AD9-A890-F910670DAEF1}" type="presOf" srcId="{E42B4EBF-1402-4DC1-BE34-0018FABA0FD4}" destId="{F8DBA19C-51DA-40FF-8096-4D8AA17D4289}" srcOrd="0" destOrd="0" presId="urn:microsoft.com/office/officeart/2005/8/layout/vList4"/>
    <dgm:cxn modelId="{6B71F281-FC64-43F5-A833-014C5C0FF3F2}" type="presOf" srcId="{C66D83B8-0B48-499A-8269-B08C6C94ED29}" destId="{4DC79449-86A3-4742-B374-CA7F99F9A059}" srcOrd="0" destOrd="0" presId="urn:microsoft.com/office/officeart/2005/8/layout/vList4"/>
    <dgm:cxn modelId="{3637B1E3-7E6C-43B4-B4D2-308D8620EC47}" srcId="{E42B4EBF-1402-4DC1-BE34-0018FABA0FD4}" destId="{C66D83B8-0B48-499A-8269-B08C6C94ED29}" srcOrd="0" destOrd="0" parTransId="{AFE152BD-CCBE-486B-BF53-0A32D9FF2782}" sibTransId="{28F86151-CE89-4063-A431-8A1C0B1DEFAA}"/>
    <dgm:cxn modelId="{99F92BF7-FF7F-4E79-9A5F-09ABF4E372F1}" type="presOf" srcId="{C66D83B8-0B48-499A-8269-B08C6C94ED29}" destId="{4A989A91-F5A9-4235-B328-96C5D0255F17}" srcOrd="1" destOrd="0" presId="urn:microsoft.com/office/officeart/2005/8/layout/vList4"/>
    <dgm:cxn modelId="{8C96229E-F6CA-4349-A818-1D3073912411}" type="presParOf" srcId="{F8DBA19C-51DA-40FF-8096-4D8AA17D4289}" destId="{84820F3A-684E-4C16-9F90-FA8A168D7512}" srcOrd="0" destOrd="0" presId="urn:microsoft.com/office/officeart/2005/8/layout/vList4"/>
    <dgm:cxn modelId="{7D794D94-5B56-4AE6-B0C8-1CB1156E304E}" type="presParOf" srcId="{84820F3A-684E-4C16-9F90-FA8A168D7512}" destId="{4DC79449-86A3-4742-B374-CA7F99F9A059}" srcOrd="0" destOrd="0" presId="urn:microsoft.com/office/officeart/2005/8/layout/vList4"/>
    <dgm:cxn modelId="{2BDE4CB0-1AB3-4C0C-9AAF-CFDA09FE2D48}" type="presParOf" srcId="{84820F3A-684E-4C16-9F90-FA8A168D7512}" destId="{C4E7937C-9812-47CC-8941-AFEF6A178BA4}" srcOrd="1" destOrd="0" presId="urn:microsoft.com/office/officeart/2005/8/layout/vList4"/>
    <dgm:cxn modelId="{2EEFD0CE-3E07-4D11-AC68-13318064952F}" type="presParOf" srcId="{84820F3A-684E-4C16-9F90-FA8A168D7512}" destId="{4A989A91-F5A9-4235-B328-96C5D0255F1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sz="1800" b="1">
              <a:latin typeface="Times New Roman" pitchFamily="18" charset="0"/>
              <a:cs typeface="Times New Roman" pitchFamily="18" charset="0"/>
            </a:rPr>
            <a:t>На содержание маточного поголовья КРС молочных пород (</a:t>
          </a:r>
          <a:r>
            <a:rPr lang="ru-RU" sz="1800" b="1" i="1" u="sng">
              <a:latin typeface="Times New Roman" pitchFamily="18" charset="0"/>
              <a:cs typeface="Times New Roman" pitchFamily="18" charset="0"/>
            </a:rPr>
            <a:t>субвенция района)</a:t>
          </a:r>
          <a:endParaRPr lang="ru-RU" sz="1800" dirty="0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F6D24E1E-4459-42B2-9CCC-E5A66EFD8B30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2500 - 3000 руб.  на 1 гол., повышающий коэффициент 1,2 при искусственной осеменении </a:t>
          </a:r>
          <a:endParaRPr lang="ru-RU" sz="1400" b="1" dirty="0"/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/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/>
        </a:p>
      </dgm:t>
    </dgm:pt>
    <dgm:pt modelId="{D1B58736-0DCE-4CEC-8E85-AB7C87A80554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Не менее 10 голов </a:t>
          </a:r>
          <a:r>
            <a:rPr lang="ru-RU" altLang="ru-RU" sz="14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коров</a:t>
          </a: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 молочных пород на 01 января текущего года</a:t>
          </a:r>
          <a:endParaRPr lang="ru-RU" sz="1400" b="0" dirty="0"/>
        </a:p>
      </dgm:t>
    </dgm:pt>
    <dgm:pt modelId="{FB9811A0-7673-4B0F-B363-DA8E0205CDCD}" type="parTrans" cxnId="{A20550DC-BF69-4CA4-A4E0-0BA2C7E3B405}">
      <dgm:prSet/>
      <dgm:spPr/>
      <dgm:t>
        <a:bodyPr/>
        <a:lstStyle/>
        <a:p>
          <a:endParaRPr lang="ru-RU"/>
        </a:p>
      </dgm:t>
    </dgm:pt>
    <dgm:pt modelId="{9886BC2D-FD43-4D72-B0DE-2EB18A86EF15}" type="sibTrans" cxnId="{A20550DC-BF69-4CA4-A4E0-0BA2C7E3B405}">
      <dgm:prSet/>
      <dgm:spPr/>
      <dgm:t>
        <a:bodyPr/>
        <a:lstStyle/>
        <a:p>
          <a:endParaRPr lang="ru-RU"/>
        </a:p>
      </dgm:t>
    </dgm:pt>
    <dgm:pt modelId="{80BA4A1F-A920-4D9A-9317-D1E752BA3B48}">
      <dgm:prSet phldrT="[Текст]" custT="1"/>
      <dgm:spPr/>
      <dgm:t>
        <a:bodyPr/>
        <a:lstStyle/>
        <a:p>
          <a:r>
            <a:rPr lang="ru-RU" sz="1600" b="1" dirty="0">
              <a:latin typeface="Times New Roman" pitchFamily="18" charset="0"/>
              <a:cs typeface="Times New Roman" pitchFamily="18" charset="0"/>
            </a:rPr>
            <a:t>На содержание маточного поголовья КРС мясных пород и их помесей, в т.ч. ЛПХ- самозанятые </a:t>
          </a:r>
          <a:endParaRPr lang="ru-RU" sz="1600" dirty="0"/>
        </a:p>
      </dgm:t>
    </dgm:pt>
    <dgm:pt modelId="{1A1D3CDF-AB0D-4988-95DE-1A90F9C3AF70}" type="parTrans" cxnId="{9916ADC9-52A2-4B5D-A81C-B347B2D22A6B}">
      <dgm:prSet/>
      <dgm:spPr/>
      <dgm:t>
        <a:bodyPr/>
        <a:lstStyle/>
        <a:p>
          <a:endParaRPr lang="ru-RU"/>
        </a:p>
      </dgm:t>
    </dgm:pt>
    <dgm:pt modelId="{1ADAE5B1-255E-4116-97F2-E86CD60C18D9}" type="sibTrans" cxnId="{9916ADC9-52A2-4B5D-A81C-B347B2D22A6B}">
      <dgm:prSet/>
      <dgm:spPr/>
      <dgm:t>
        <a:bodyPr/>
        <a:lstStyle/>
        <a:p>
          <a:endParaRPr lang="ru-RU"/>
        </a:p>
      </dgm:t>
    </dgm:pt>
    <dgm:pt modelId="{C4BB9FDA-52E1-46A2-BDCB-DC54117B8196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600" b="1">
              <a:latin typeface="Times New Roman" panose="02020603050405020304" pitchFamily="18" charset="0"/>
              <a:cs typeface="Times New Roman" panose="02020603050405020304" pitchFamily="18" charset="0"/>
            </a:rPr>
            <a:t>На развитие мясного табунного коневодства и мараловодства</a:t>
          </a:r>
          <a:endParaRPr lang="ru-RU" sz="1600" dirty="0"/>
        </a:p>
      </dgm:t>
    </dgm:pt>
    <dgm:pt modelId="{0DE7D65B-5A77-467C-AF35-0DA01968068D}" type="parTrans" cxnId="{B92BE779-6BD0-44D8-99B5-6E978F5EA958}">
      <dgm:prSet/>
      <dgm:spPr/>
      <dgm:t>
        <a:bodyPr/>
        <a:lstStyle/>
        <a:p>
          <a:endParaRPr lang="ru-RU"/>
        </a:p>
      </dgm:t>
    </dgm:pt>
    <dgm:pt modelId="{0FCEE69C-1571-4066-9075-A5FD73FDE8C2}" type="sibTrans" cxnId="{B92BE779-6BD0-44D8-99B5-6E978F5EA958}">
      <dgm:prSet/>
      <dgm:spPr/>
      <dgm:t>
        <a:bodyPr/>
        <a:lstStyle/>
        <a:p>
          <a:endParaRPr lang="ru-RU"/>
        </a:p>
      </dgm:t>
    </dgm:pt>
    <dgm:pt modelId="{8B475EA4-A2D9-4B29-8807-E94CFBD51283}">
      <dgm:prSet phldrT="[Текст]" custT="1"/>
      <dgm:spPr/>
      <dgm:t>
        <a:bodyPr/>
        <a:lstStyle/>
        <a:p>
          <a:pPr>
            <a:buNone/>
          </a:pPr>
          <a:r>
            <a: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898,0 руб./гол. </a:t>
          </a:r>
          <a:endParaRPr lang="ru-RU" sz="1400" b="1" dirty="0"/>
        </a:p>
      </dgm:t>
    </dgm:pt>
    <dgm:pt modelId="{BF2B4183-14AA-415F-A0C2-FB9D1C4B5D23}" type="parTrans" cxnId="{444E9AFE-BEBD-474E-9085-DC08FC39E7E0}">
      <dgm:prSet/>
      <dgm:spPr/>
      <dgm:t>
        <a:bodyPr/>
        <a:lstStyle/>
        <a:p>
          <a:endParaRPr lang="ru-RU"/>
        </a:p>
      </dgm:t>
    </dgm:pt>
    <dgm:pt modelId="{086C770E-C4CE-4803-9DFD-A87339B9CA59}" type="sibTrans" cxnId="{444E9AFE-BEBD-474E-9085-DC08FC39E7E0}">
      <dgm:prSet/>
      <dgm:spPr/>
      <dgm:t>
        <a:bodyPr/>
        <a:lstStyle/>
        <a:p>
          <a:endParaRPr lang="ru-RU"/>
        </a:p>
      </dgm:t>
    </dgm:pt>
    <dgm:pt modelId="{FDA03583-2277-4F0C-B488-C05C16597BFE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Наличие поголовья лошадей и (или) маралов не менее 60 голов</a:t>
          </a:r>
          <a:endParaRPr lang="ru-RU" sz="1400" b="0" dirty="0"/>
        </a:p>
      </dgm:t>
    </dgm:pt>
    <dgm:pt modelId="{BBAE68EC-7829-4E99-9526-53E4E7AA397D}" type="parTrans" cxnId="{19900A58-0E19-48F3-BCA5-2BDEE4F2C420}">
      <dgm:prSet/>
      <dgm:spPr/>
      <dgm:t>
        <a:bodyPr/>
        <a:lstStyle/>
        <a:p>
          <a:endParaRPr lang="ru-RU"/>
        </a:p>
      </dgm:t>
    </dgm:pt>
    <dgm:pt modelId="{465CF05A-EE6F-442E-858A-3597B57E4571}" type="sibTrans" cxnId="{19900A58-0E19-48F3-BCA5-2BDEE4F2C420}">
      <dgm:prSet/>
      <dgm:spPr/>
      <dgm:t>
        <a:bodyPr/>
        <a:lstStyle/>
        <a:p>
          <a:endParaRPr lang="ru-RU"/>
        </a:p>
      </dgm:t>
    </dgm:pt>
    <dgm:pt modelId="{6B4C56A2-6FDE-458E-A226-2A417D70B8DC}">
      <dgm:prSet custT="1"/>
      <dgm:spPr/>
      <dgm:t>
        <a:bodyPr/>
        <a:lstStyle/>
        <a:p>
          <a:pPr>
            <a:buNone/>
          </a:pPr>
          <a:r>
            <a:rPr lang="ru-RU" altLang="ru-RU" sz="1400" b="0">
              <a:latin typeface="Times New Roman" panose="02020603050405020304" pitchFamily="18" charset="0"/>
              <a:cs typeface="Times New Roman" panose="02020603050405020304" pitchFamily="18" charset="0"/>
            </a:rPr>
            <a:t>Получение молока за отчетный финансовый год</a:t>
          </a: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FEC765-C94E-40EC-AE6A-75751DA343A0}" type="parTrans" cxnId="{49CEE8E3-CC44-45D2-9640-DCB464B74455}">
      <dgm:prSet/>
      <dgm:spPr/>
      <dgm:t>
        <a:bodyPr/>
        <a:lstStyle/>
        <a:p>
          <a:endParaRPr lang="ru-RU"/>
        </a:p>
      </dgm:t>
    </dgm:pt>
    <dgm:pt modelId="{DE89A5E9-EB2A-4630-9F14-B393E27BB047}" type="sibTrans" cxnId="{49CEE8E3-CC44-45D2-9640-DCB464B74455}">
      <dgm:prSet/>
      <dgm:spPr/>
      <dgm:t>
        <a:bodyPr/>
        <a:lstStyle/>
        <a:p>
          <a:endParaRPr lang="ru-RU"/>
        </a:p>
      </dgm:t>
    </dgm:pt>
    <dgm:pt modelId="{2385DC1C-3664-44CA-99F4-9FD8ACE8F30F}">
      <dgm:prSet custT="1"/>
      <dgm:spPr/>
      <dgm:t>
        <a:bodyPr/>
        <a:lstStyle/>
        <a:p>
          <a:pPr>
            <a:buNone/>
          </a:pPr>
          <a:r>
            <a:rPr lang="ru-RU" altLang="ru-RU" sz="1400" b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/ увеличение поголовья коров молочного направления (за 2 года)</a:t>
          </a: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77C8BB-FF43-4859-B84C-249A2306B3E6}" type="parTrans" cxnId="{A14695B9-E956-446B-B1E6-6A334F189C79}">
      <dgm:prSet/>
      <dgm:spPr/>
      <dgm:t>
        <a:bodyPr/>
        <a:lstStyle/>
        <a:p>
          <a:endParaRPr lang="ru-RU"/>
        </a:p>
      </dgm:t>
    </dgm:pt>
    <dgm:pt modelId="{A82226D9-37EA-4D0B-B000-B555D5DED8E0}" type="sibTrans" cxnId="{A14695B9-E956-446B-B1E6-6A334F189C79}">
      <dgm:prSet/>
      <dgm:spPr/>
      <dgm:t>
        <a:bodyPr/>
        <a:lstStyle/>
        <a:p>
          <a:endParaRPr lang="ru-RU"/>
        </a:p>
      </dgm:t>
    </dgm:pt>
    <dgm:pt modelId="{83CC7CAA-67F8-4653-A581-A0EFE0CEF3FD}">
      <dgm:prSet custT="1"/>
      <dgm:spPr/>
      <dgm:t>
        <a:bodyPr/>
        <a:lstStyle/>
        <a:p>
          <a:pPr>
            <a:buNone/>
          </a:pPr>
          <a:r>
            <a:rPr lang="ru-RU" altLang="ru-RU" sz="1400" b="0">
              <a:latin typeface="Times New Roman" panose="02020603050405020304" pitchFamily="18" charset="0"/>
              <a:cs typeface="Times New Roman" panose="02020603050405020304" pitchFamily="18" charset="0"/>
            </a:rPr>
            <a:t>Молочная продуктивность не менее 2000 кг</a:t>
          </a: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EE3320-D327-40ED-8D44-BDD35710A495}" type="parTrans" cxnId="{9657BD6E-85A0-4154-87AE-9604EB4541C2}">
      <dgm:prSet/>
      <dgm:spPr/>
      <dgm:t>
        <a:bodyPr/>
        <a:lstStyle/>
        <a:p>
          <a:endParaRPr lang="ru-RU"/>
        </a:p>
      </dgm:t>
    </dgm:pt>
    <dgm:pt modelId="{CB62EB4A-9DD9-4065-9B27-9412A57F338D}" type="sibTrans" cxnId="{9657BD6E-85A0-4154-87AE-9604EB4541C2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>
            <a:buNone/>
          </a:pPr>
          <a:r>
            <a:rPr lang="ru-RU" altLang="ru-RU" sz="1400" b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молока (</a:t>
          </a:r>
          <a:r>
            <a:rPr lang="ru-RU" altLang="ru-RU" sz="1400" b="0" u="sng">
              <a:latin typeface="Times New Roman" panose="02020603050405020304" pitchFamily="18" charset="0"/>
              <a:cs typeface="Times New Roman" panose="02020603050405020304" pitchFamily="18" charset="0"/>
            </a:rPr>
            <a:t>не менее 50 %</a:t>
          </a:r>
          <a:r>
            <a:rPr lang="ru-RU" altLang="ru-RU" sz="1400" b="0">
              <a:latin typeface="Times New Roman" panose="02020603050405020304" pitchFamily="18" charset="0"/>
              <a:cs typeface="Times New Roman" panose="02020603050405020304" pitchFamily="18" charset="0"/>
            </a:rPr>
            <a:t> от объема производства)</a:t>
          </a: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9E873E91-4E25-4FC1-81AA-7203FA461F0B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2984,0 руб./гол. </a:t>
          </a:r>
          <a:endParaRPr lang="ru-RU" sz="1400" b="1" dirty="0"/>
        </a:p>
      </dgm:t>
    </dgm:pt>
    <dgm:pt modelId="{F6BB93CC-778D-4FDA-9AAE-D0DD1B80A154}" type="parTrans" cxnId="{9AE263EF-F1D5-4769-8793-E2246F642DC6}">
      <dgm:prSet/>
      <dgm:spPr/>
      <dgm:t>
        <a:bodyPr/>
        <a:lstStyle/>
        <a:p>
          <a:endParaRPr lang="ru-RU"/>
        </a:p>
      </dgm:t>
    </dgm:pt>
    <dgm:pt modelId="{1461A5BB-58C9-4353-8C5E-080D93F03404}" type="sibTrans" cxnId="{9AE263EF-F1D5-4769-8793-E2246F642DC6}">
      <dgm:prSet/>
      <dgm:spPr/>
      <dgm:t>
        <a:bodyPr/>
        <a:lstStyle/>
        <a:p>
          <a:endParaRPr lang="ru-RU"/>
        </a:p>
      </dgm:t>
    </dgm:pt>
    <dgm:pt modelId="{1968C1AF-4A50-49C9-A928-47FC8BBD88F9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Не менее 40 голов </a:t>
          </a:r>
          <a:r>
            <a:rPr lang="ru-RU" altLang="ru-RU" sz="14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коров</a:t>
          </a: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 мясных пород на 01 января текущего года</a:t>
          </a:r>
          <a:endParaRPr lang="ru-RU" sz="1400" b="0" dirty="0"/>
        </a:p>
      </dgm:t>
    </dgm:pt>
    <dgm:pt modelId="{9CFA87C5-713D-463F-8783-342B2431822F}" type="parTrans" cxnId="{37CC27DE-0D44-4D19-844D-CCD449189B9E}">
      <dgm:prSet/>
      <dgm:spPr/>
      <dgm:t>
        <a:bodyPr/>
        <a:lstStyle/>
        <a:p>
          <a:endParaRPr lang="ru-RU"/>
        </a:p>
      </dgm:t>
    </dgm:pt>
    <dgm:pt modelId="{CAA3C318-3E77-4582-A5FC-85D0FF313297}" type="sibTrans" cxnId="{37CC27DE-0D44-4D19-844D-CCD449189B9E}">
      <dgm:prSet/>
      <dgm:spPr/>
      <dgm:t>
        <a:bodyPr/>
        <a:lstStyle/>
        <a:p>
          <a:endParaRPr lang="ru-RU"/>
        </a:p>
      </dgm:t>
    </dgm:pt>
    <dgm:pt modelId="{6C0E797E-2DEA-46B4-AB1B-CD087B776C46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или увеличение поголовья (за 2 года) </a:t>
          </a:r>
          <a:endParaRPr lang="ru-RU" sz="1400" b="0" dirty="0"/>
        </a:p>
      </dgm:t>
    </dgm:pt>
    <dgm:pt modelId="{C5CF4300-4739-44BA-9E03-36E511140A4B}" type="parTrans" cxnId="{0F84011F-2FD6-4199-88A8-9888C1E28CA1}">
      <dgm:prSet/>
      <dgm:spPr/>
      <dgm:t>
        <a:bodyPr/>
        <a:lstStyle/>
        <a:p>
          <a:endParaRPr lang="ru-RU"/>
        </a:p>
      </dgm:t>
    </dgm:pt>
    <dgm:pt modelId="{4E242CD8-01A7-4A6F-B566-87AAEB815431}" type="sibTrans" cxnId="{0F84011F-2FD6-4199-88A8-9888C1E28CA1}">
      <dgm:prSet/>
      <dgm:spPr/>
      <dgm:t>
        <a:bodyPr/>
        <a:lstStyle/>
        <a:p>
          <a:endParaRPr lang="ru-RU"/>
        </a:p>
      </dgm:t>
    </dgm:pt>
    <dgm:pt modelId="{E14EB9EF-464F-4C4F-B03F-AF1F2F538FE3}">
      <dgm:prSet custT="1"/>
      <dgm:spPr/>
      <dgm:t>
        <a:bodyPr/>
        <a:lstStyle/>
        <a:p>
          <a:pPr>
            <a:buFontTx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(или) увеличение поголовья </a:t>
          </a:r>
          <a:r>
            <a:rPr lang="ru-RU" altLang="ru-RU" sz="1400" b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коров</a:t>
          </a: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 мясного</a:t>
          </a:r>
        </a:p>
      </dgm:t>
    </dgm:pt>
    <dgm:pt modelId="{C9EE5D75-AF16-4115-9154-8BBD36C70786}" type="parTrans" cxnId="{C4AD3A61-DC3B-4713-B416-C003DD6EAA2C}">
      <dgm:prSet/>
      <dgm:spPr/>
      <dgm:t>
        <a:bodyPr/>
        <a:lstStyle/>
        <a:p>
          <a:endParaRPr lang="ru-RU"/>
        </a:p>
      </dgm:t>
    </dgm:pt>
    <dgm:pt modelId="{54CBB9DD-037D-4FE6-A91E-C8C1E7B274CD}" type="sibTrans" cxnId="{C4AD3A61-DC3B-4713-B416-C003DD6EAA2C}">
      <dgm:prSet/>
      <dgm:spPr/>
      <dgm:t>
        <a:bodyPr/>
        <a:lstStyle/>
        <a:p>
          <a:endParaRPr lang="ru-RU"/>
        </a:p>
      </dgm:t>
    </dgm:pt>
    <dgm:pt modelId="{CE1FA384-44DB-4CD6-AAA9-406681E7BA6C}">
      <dgm:prSet custT="1"/>
      <dgm:spPr/>
      <dgm:t>
        <a:bodyPr/>
        <a:lstStyle/>
        <a:p>
          <a:pPr>
            <a:buFontTx/>
            <a:buNone/>
          </a:pPr>
          <a:r>
            <a:rPr lang="ru-RU" altLang="ru-RU" sz="1400" b="0">
              <a:latin typeface="Times New Roman" panose="02020603050405020304" pitchFamily="18" charset="0"/>
              <a:cs typeface="Times New Roman" panose="02020603050405020304" pitchFamily="18" charset="0"/>
            </a:rPr>
            <a:t>направления (за 2 года)</a:t>
          </a: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C000CB-96D1-4556-A349-D5139FF1E58C}" type="parTrans" cxnId="{EAC65A6F-D5A1-4C88-AC2C-D6DE7B023917}">
      <dgm:prSet/>
      <dgm:spPr/>
      <dgm:t>
        <a:bodyPr/>
        <a:lstStyle/>
        <a:p>
          <a:endParaRPr lang="ru-RU"/>
        </a:p>
      </dgm:t>
    </dgm:pt>
    <dgm:pt modelId="{E7C92C53-E0B7-45A1-BA4F-4A1DA57545BB}" type="sibTrans" cxnId="{EAC65A6F-D5A1-4C88-AC2C-D6DE7B023917}">
      <dgm:prSet/>
      <dgm:spPr/>
      <dgm:t>
        <a:bodyPr/>
        <a:lstStyle/>
        <a:p>
          <a:endParaRPr lang="ru-RU"/>
        </a:p>
      </dgm:t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3" custScaleY="105253">
        <dgm:presLayoutVars>
          <dgm:bulletEnabled val="1"/>
        </dgm:presLayoutVars>
      </dgm:prSet>
      <dgm:spPr/>
    </dgm:pt>
    <dgm:pt modelId="{128BDA01-E694-405D-B181-4DC8A2E3BE0C}" type="pres">
      <dgm:prSet presAssocID="{F6B137D1-743D-4EB6-AC62-ED0DED1B5EAA}" presName="sp" presStyleCnt="0"/>
      <dgm:spPr/>
    </dgm:pt>
    <dgm:pt modelId="{D771D841-1C5A-42CC-B571-29904E39978C}" type="pres">
      <dgm:prSet presAssocID="{80BA4A1F-A920-4D9A-9317-D1E752BA3B48}" presName="linNode" presStyleCnt="0"/>
      <dgm:spPr/>
    </dgm:pt>
    <dgm:pt modelId="{5BD82203-28BD-445E-8981-00765A4089DC}" type="pres">
      <dgm:prSet presAssocID="{80BA4A1F-A920-4D9A-9317-D1E752BA3B48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DFC1CF5D-5348-48B0-8989-4780D34DDFA7}" type="pres">
      <dgm:prSet presAssocID="{80BA4A1F-A920-4D9A-9317-D1E752BA3B48}" presName="descendantText" presStyleLbl="alignAccFollowNode1" presStyleIdx="1" presStyleCnt="3">
        <dgm:presLayoutVars>
          <dgm:bulletEnabled val="1"/>
        </dgm:presLayoutVars>
      </dgm:prSet>
      <dgm:spPr/>
    </dgm:pt>
    <dgm:pt modelId="{A292A922-6844-4747-B9DA-9803BEAF3830}" type="pres">
      <dgm:prSet presAssocID="{1ADAE5B1-255E-4116-97F2-E86CD60C18D9}" presName="sp" presStyleCnt="0"/>
      <dgm:spPr/>
    </dgm:pt>
    <dgm:pt modelId="{4603A201-06DA-449E-9121-8BD70B91DEC5}" type="pres">
      <dgm:prSet presAssocID="{C4BB9FDA-52E1-46A2-BDCB-DC54117B8196}" presName="linNode" presStyleCnt="0"/>
      <dgm:spPr/>
    </dgm:pt>
    <dgm:pt modelId="{3CC7A2B4-D2E7-4D82-93F7-F86EA8DC3830}" type="pres">
      <dgm:prSet presAssocID="{C4BB9FDA-52E1-46A2-BDCB-DC54117B8196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5B95C9E4-8351-489C-9E0A-787E2A267B32}" type="pres">
      <dgm:prSet presAssocID="{C4BB9FDA-52E1-46A2-BDCB-DC54117B8196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C9719A17-4705-4FE5-BD36-E41495CDC05D}" type="presOf" srcId="{F6D24E1E-4459-42B2-9CCC-E5A66EFD8B30}" destId="{C4192723-48B5-4D8A-9C2A-1E860A41E805}" srcOrd="0" destOrd="0" presId="urn:microsoft.com/office/officeart/2005/8/layout/vList5"/>
    <dgm:cxn modelId="{0620DC1A-E7F3-46EB-B7A8-C9AAD15C7955}" srcId="{A9FE3169-31A8-409A-AC7B-5304B4E0DE44}" destId="{F6D24E1E-4459-42B2-9CCC-E5A66EFD8B30}" srcOrd="0" destOrd="0" parTransId="{495874C1-C25F-4B3D-BAD2-DE0B7FBFEF82}" sibTransId="{2454D419-0BCF-41B0-93F2-AAF25C152BD6}"/>
    <dgm:cxn modelId="{0F84011F-2FD6-4199-88A8-9888C1E28CA1}" srcId="{C4BB9FDA-52E1-46A2-BDCB-DC54117B8196}" destId="{6C0E797E-2DEA-46B4-AB1B-CD087B776C46}" srcOrd="2" destOrd="0" parTransId="{C5CF4300-4739-44BA-9E03-36E511140A4B}" sibTransId="{4E242CD8-01A7-4A6F-B566-87AAEB815431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DFA2A62B-23BC-404F-8243-28A04A9B97C9}" type="presOf" srcId="{04FA6E73-E04A-43F1-8B27-B278A7CFAB73}" destId="{C4192723-48B5-4D8A-9C2A-1E860A41E805}" srcOrd="0" destOrd="5" presId="urn:microsoft.com/office/officeart/2005/8/layout/vList5"/>
    <dgm:cxn modelId="{C668D75E-1365-43A4-AEF3-467CB6238DC6}" type="presOf" srcId="{E14EB9EF-464F-4C4F-B03F-AF1F2F538FE3}" destId="{DFC1CF5D-5348-48B0-8989-4780D34DDFA7}" srcOrd="0" destOrd="2" presId="urn:microsoft.com/office/officeart/2005/8/layout/vList5"/>
    <dgm:cxn modelId="{C4AD3A61-DC3B-4713-B416-C003DD6EAA2C}" srcId="{80BA4A1F-A920-4D9A-9317-D1E752BA3B48}" destId="{E14EB9EF-464F-4C4F-B03F-AF1F2F538FE3}" srcOrd="2" destOrd="0" parTransId="{C9EE5D75-AF16-4115-9154-8BBD36C70786}" sibTransId="{54CBB9DD-037D-4FE6-A91E-C8C1E7B274CD}"/>
    <dgm:cxn modelId="{FA9C9E62-7CF3-4A69-AF41-E3D40AF0A9AD}" type="presOf" srcId="{FDA03583-2277-4F0C-B488-C05C16597BFE}" destId="{5B95C9E4-8351-489C-9E0A-787E2A267B32}" srcOrd="0" destOrd="1" presId="urn:microsoft.com/office/officeart/2005/8/layout/vList5"/>
    <dgm:cxn modelId="{9657BD6E-85A0-4154-87AE-9604EB4541C2}" srcId="{A9FE3169-31A8-409A-AC7B-5304B4E0DE44}" destId="{83CC7CAA-67F8-4653-A581-A0EFE0CEF3FD}" srcOrd="4" destOrd="0" parTransId="{07EE3320-D327-40ED-8D44-BDD35710A495}" sibTransId="{CB62EB4A-9DD9-4065-9B27-9412A57F338D}"/>
    <dgm:cxn modelId="{EAC65A6F-D5A1-4C88-AC2C-D6DE7B023917}" srcId="{80BA4A1F-A920-4D9A-9317-D1E752BA3B48}" destId="{CE1FA384-44DB-4CD6-AAA9-406681E7BA6C}" srcOrd="3" destOrd="0" parTransId="{99C000CB-96D1-4556-A349-D5139FF1E58C}" sibTransId="{E7C92C53-E0B7-45A1-BA4F-4A1DA57545BB}"/>
    <dgm:cxn modelId="{19900A58-0E19-48F3-BCA5-2BDEE4F2C420}" srcId="{C4BB9FDA-52E1-46A2-BDCB-DC54117B8196}" destId="{FDA03583-2277-4F0C-B488-C05C16597BFE}" srcOrd="1" destOrd="0" parTransId="{BBAE68EC-7829-4E99-9526-53E4E7AA397D}" sibTransId="{465CF05A-EE6F-442E-858A-3597B57E4571}"/>
    <dgm:cxn modelId="{C7668859-CC5D-4EA2-9B53-629AD410A8B1}" type="presOf" srcId="{6C0E797E-2DEA-46B4-AB1B-CD087B776C46}" destId="{5B95C9E4-8351-489C-9E0A-787E2A267B32}" srcOrd="0" destOrd="2" presId="urn:microsoft.com/office/officeart/2005/8/layout/vList5"/>
    <dgm:cxn modelId="{B92BE779-6BD0-44D8-99B5-6E978F5EA958}" srcId="{B2BC0A90-7771-4862-B48C-3BDA3F51069E}" destId="{C4BB9FDA-52E1-46A2-BDCB-DC54117B8196}" srcOrd="2" destOrd="0" parTransId="{0DE7D65B-5A77-467C-AF35-0DA01968068D}" sibTransId="{0FCEE69C-1571-4066-9075-A5FD73FDE8C2}"/>
    <dgm:cxn modelId="{4F99E17C-DCDC-4709-83E0-621065CEA89F}" type="presOf" srcId="{D1B58736-0DCE-4CEC-8E85-AB7C87A80554}" destId="{C4192723-48B5-4D8A-9C2A-1E860A41E805}" srcOrd="0" destOrd="1" presId="urn:microsoft.com/office/officeart/2005/8/layout/vList5"/>
    <dgm:cxn modelId="{14ABD77E-6587-47AC-96F7-361601A105E2}" type="presOf" srcId="{1968C1AF-4A50-49C9-A928-47FC8BBD88F9}" destId="{DFC1CF5D-5348-48B0-8989-4780D34DDFA7}" srcOrd="0" destOrd="1" presId="urn:microsoft.com/office/officeart/2005/8/layout/vList5"/>
    <dgm:cxn modelId="{E4B97780-73F1-4789-A86C-B09E60480F6B}" type="presOf" srcId="{2385DC1C-3664-44CA-99F4-9FD8ACE8F30F}" destId="{C4192723-48B5-4D8A-9C2A-1E860A41E805}" srcOrd="0" destOrd="3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529F048D-216E-406B-BC22-DF02265AF9E5}" type="presOf" srcId="{9E873E91-4E25-4FC1-81AA-7203FA461F0B}" destId="{DFC1CF5D-5348-48B0-8989-4780D34DDFA7}" srcOrd="0" destOrd="0" presId="urn:microsoft.com/office/officeart/2005/8/layout/vList5"/>
    <dgm:cxn modelId="{4C325191-0F46-4B00-B5B9-78AFAC0AF0BF}" type="presOf" srcId="{CE1FA384-44DB-4CD6-AAA9-406681E7BA6C}" destId="{DFC1CF5D-5348-48B0-8989-4780D34DDFA7}" srcOrd="0" destOrd="3" presId="urn:microsoft.com/office/officeart/2005/8/layout/vList5"/>
    <dgm:cxn modelId="{57670FA6-D4B2-4065-82D6-F9C35547EFCD}" srcId="{A9FE3169-31A8-409A-AC7B-5304B4E0DE44}" destId="{04FA6E73-E04A-43F1-8B27-B278A7CFAB73}" srcOrd="5" destOrd="0" parTransId="{05111201-981D-4849-A497-FD76CC14447F}" sibTransId="{7EA74BF6-A396-43AD-AD0D-B6CDC97C1887}"/>
    <dgm:cxn modelId="{3EF5A8A9-2B40-4436-9294-AFD92872F8FC}" type="presOf" srcId="{6B4C56A2-6FDE-458E-A226-2A417D70B8DC}" destId="{C4192723-48B5-4D8A-9C2A-1E860A41E805}" srcOrd="0" destOrd="2" presId="urn:microsoft.com/office/officeart/2005/8/layout/vList5"/>
    <dgm:cxn modelId="{13B807B2-0DCC-40BD-9A4E-A7D9039B0A2F}" type="presOf" srcId="{80BA4A1F-A920-4D9A-9317-D1E752BA3B48}" destId="{5BD82203-28BD-445E-8981-00765A4089DC}" srcOrd="0" destOrd="0" presId="urn:microsoft.com/office/officeart/2005/8/layout/vList5"/>
    <dgm:cxn modelId="{A14695B9-E956-446B-B1E6-6A334F189C79}" srcId="{A9FE3169-31A8-409A-AC7B-5304B4E0DE44}" destId="{2385DC1C-3664-44CA-99F4-9FD8ACE8F30F}" srcOrd="3" destOrd="0" parTransId="{7377C8BB-FF43-4859-B84C-249A2306B3E6}" sibTransId="{A82226D9-37EA-4D0B-B000-B555D5DED8E0}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9916ADC9-52A2-4B5D-A81C-B347B2D22A6B}" srcId="{B2BC0A90-7771-4862-B48C-3BDA3F51069E}" destId="{80BA4A1F-A920-4D9A-9317-D1E752BA3B48}" srcOrd="1" destOrd="0" parTransId="{1A1D3CDF-AB0D-4988-95DE-1A90F9C3AF70}" sibTransId="{1ADAE5B1-255E-4116-97F2-E86CD60C18D9}"/>
    <dgm:cxn modelId="{15B62BD8-CE78-46C5-A587-1949BBBFE79F}" type="presOf" srcId="{83CC7CAA-67F8-4653-A581-A0EFE0CEF3FD}" destId="{C4192723-48B5-4D8A-9C2A-1E860A41E805}" srcOrd="0" destOrd="4" presId="urn:microsoft.com/office/officeart/2005/8/layout/vList5"/>
    <dgm:cxn modelId="{A20550DC-BF69-4CA4-A4E0-0BA2C7E3B405}" srcId="{A9FE3169-31A8-409A-AC7B-5304B4E0DE44}" destId="{D1B58736-0DCE-4CEC-8E85-AB7C87A80554}" srcOrd="1" destOrd="0" parTransId="{FB9811A0-7673-4B0F-B363-DA8E0205CDCD}" sibTransId="{9886BC2D-FD43-4D72-B0DE-2EB18A86EF15}"/>
    <dgm:cxn modelId="{37CC27DE-0D44-4D19-844D-CCD449189B9E}" srcId="{80BA4A1F-A920-4D9A-9317-D1E752BA3B48}" destId="{1968C1AF-4A50-49C9-A928-47FC8BBD88F9}" srcOrd="1" destOrd="0" parTransId="{9CFA87C5-713D-463F-8783-342B2431822F}" sibTransId="{CAA3C318-3E77-4582-A5FC-85D0FF313297}"/>
    <dgm:cxn modelId="{1F6D54DE-CA72-4559-AFE0-7545A73BF2FA}" type="presOf" srcId="{C4BB9FDA-52E1-46A2-BDCB-DC54117B8196}" destId="{3CC7A2B4-D2E7-4D82-93F7-F86EA8DC3830}" srcOrd="0" destOrd="0" presId="urn:microsoft.com/office/officeart/2005/8/layout/vList5"/>
    <dgm:cxn modelId="{49CEE8E3-CC44-45D2-9640-DCB464B74455}" srcId="{A9FE3169-31A8-409A-AC7B-5304B4E0DE44}" destId="{6B4C56A2-6FDE-458E-A226-2A417D70B8DC}" srcOrd="2" destOrd="0" parTransId="{3EFEC765-C94E-40EC-AE6A-75751DA343A0}" sibTransId="{DE89A5E9-EB2A-4630-9F14-B393E27BB047}"/>
    <dgm:cxn modelId="{9AE263EF-F1D5-4769-8793-E2246F642DC6}" srcId="{80BA4A1F-A920-4D9A-9317-D1E752BA3B48}" destId="{9E873E91-4E25-4FC1-81AA-7203FA461F0B}" srcOrd="0" destOrd="0" parTransId="{F6BB93CC-778D-4FDA-9AAE-D0DD1B80A154}" sibTransId="{1461A5BB-58C9-4353-8C5E-080D93F03404}"/>
    <dgm:cxn modelId="{56794BFB-E8DD-4FF5-843A-6ABE21A52685}" type="presOf" srcId="{8B475EA4-A2D9-4B29-8807-E94CFBD51283}" destId="{5B95C9E4-8351-489C-9E0A-787E2A267B32}" srcOrd="0" destOrd="0" presId="urn:microsoft.com/office/officeart/2005/8/layout/vList5"/>
    <dgm:cxn modelId="{444E9AFE-BEBD-474E-9085-DC08FC39E7E0}" srcId="{C4BB9FDA-52E1-46A2-BDCB-DC54117B8196}" destId="{8B475EA4-A2D9-4B29-8807-E94CFBD51283}" srcOrd="0" destOrd="0" parTransId="{BF2B4183-14AA-415F-A0C2-FB9D1C4B5D23}" sibTransId="{086C770E-C4CE-4803-9DFD-A87339B9CA59}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  <dgm:cxn modelId="{5B0EC7A4-64C4-49E2-A33F-BD84C0692686}" type="presParOf" srcId="{4C3A6EA2-4D35-4663-9E24-12654E6BF334}" destId="{128BDA01-E694-405D-B181-4DC8A2E3BE0C}" srcOrd="1" destOrd="0" presId="urn:microsoft.com/office/officeart/2005/8/layout/vList5"/>
    <dgm:cxn modelId="{E3569AE1-42F3-4E85-BB8E-30F7D5E9D376}" type="presParOf" srcId="{4C3A6EA2-4D35-4663-9E24-12654E6BF334}" destId="{D771D841-1C5A-42CC-B571-29904E39978C}" srcOrd="2" destOrd="0" presId="urn:microsoft.com/office/officeart/2005/8/layout/vList5"/>
    <dgm:cxn modelId="{79D8407A-89C5-4721-B6B9-8AA6E14C3791}" type="presParOf" srcId="{D771D841-1C5A-42CC-B571-29904E39978C}" destId="{5BD82203-28BD-445E-8981-00765A4089DC}" srcOrd="0" destOrd="0" presId="urn:microsoft.com/office/officeart/2005/8/layout/vList5"/>
    <dgm:cxn modelId="{52C73009-8A99-4D7D-A60E-388E51CB2B42}" type="presParOf" srcId="{D771D841-1C5A-42CC-B571-29904E39978C}" destId="{DFC1CF5D-5348-48B0-8989-4780D34DDFA7}" srcOrd="1" destOrd="0" presId="urn:microsoft.com/office/officeart/2005/8/layout/vList5"/>
    <dgm:cxn modelId="{108C050C-817E-4876-ACFA-EF37E83E2495}" type="presParOf" srcId="{4C3A6EA2-4D35-4663-9E24-12654E6BF334}" destId="{A292A922-6844-4747-B9DA-9803BEAF3830}" srcOrd="3" destOrd="0" presId="urn:microsoft.com/office/officeart/2005/8/layout/vList5"/>
    <dgm:cxn modelId="{20CEE7B7-79DE-4637-9AB8-F08DC983DD9F}" type="presParOf" srcId="{4C3A6EA2-4D35-4663-9E24-12654E6BF334}" destId="{4603A201-06DA-449E-9121-8BD70B91DEC5}" srcOrd="4" destOrd="0" presId="urn:microsoft.com/office/officeart/2005/8/layout/vList5"/>
    <dgm:cxn modelId="{8F58047F-60E5-4B58-847E-19C964254697}" type="presParOf" srcId="{4603A201-06DA-449E-9121-8BD70B91DEC5}" destId="{3CC7A2B4-D2E7-4D82-93F7-F86EA8DC3830}" srcOrd="0" destOrd="0" presId="urn:microsoft.com/office/officeart/2005/8/layout/vList5"/>
    <dgm:cxn modelId="{E7B09A86-835F-4B3D-8E07-7A0F4B98EA1A}" type="presParOf" srcId="{4603A201-06DA-449E-9121-8BD70B91DEC5}" destId="{5B95C9E4-8351-489C-9E0A-787E2A267B3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F6D24E1E-4459-42B2-9CCC-E5A66EFD8B30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586,0 руб./гол. мат. </a:t>
          </a:r>
          <a:r>
            <a:rPr lang="ru-RU" altLang="ru-RU" sz="14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пог</a:t>
          </a:r>
          <a:r>
            <a:rPr lang="ru-RU" alt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 </a:t>
          </a:r>
          <a:endParaRPr lang="ru-RU" sz="1400" b="1" dirty="0">
            <a:solidFill>
              <a:schemeClr val="tx1"/>
            </a:solidFill>
          </a:endParaRPr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/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/>
        </a:p>
      </dgm:t>
    </dgm:pt>
    <dgm:pt modelId="{D1B58736-0DCE-4CEC-8E85-AB7C87A80554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Наличие овцематок и ярок старше 1 года  не менее 400 гол. и (или) не менее 50 гол. козоматок  и (или) козочек старше года</a:t>
          </a:r>
          <a:endParaRPr lang="ru-RU" sz="1400" b="0" dirty="0"/>
        </a:p>
      </dgm:t>
    </dgm:pt>
    <dgm:pt modelId="{FB9811A0-7673-4B0F-B363-DA8E0205CDCD}" type="parTrans" cxnId="{A20550DC-BF69-4CA4-A4E0-0BA2C7E3B405}">
      <dgm:prSet/>
      <dgm:spPr/>
      <dgm:t>
        <a:bodyPr/>
        <a:lstStyle/>
        <a:p>
          <a:endParaRPr lang="ru-RU"/>
        </a:p>
      </dgm:t>
    </dgm:pt>
    <dgm:pt modelId="{9886BC2D-FD43-4D72-B0DE-2EB18A86EF15}" type="sibTrans" cxnId="{A20550DC-BF69-4CA4-A4E0-0BA2C7E3B405}">
      <dgm:prSet/>
      <dgm:spPr/>
      <dgm:t>
        <a:bodyPr/>
        <a:lstStyle/>
        <a:p>
          <a:endParaRPr lang="ru-RU"/>
        </a:p>
      </dgm:t>
    </dgm:pt>
    <dgm:pt modelId="{80BA4A1F-A920-4D9A-9317-D1E752BA3B48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Приобретение семени быков –производителей  и эмбрионов животных</a:t>
          </a:r>
        </a:p>
        <a:p>
          <a:r>
            <a:rPr lang="ru-RU" sz="1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(до 01 декабря)</a:t>
          </a:r>
          <a:endParaRPr lang="ru-RU" sz="1600" dirty="0"/>
        </a:p>
      </dgm:t>
    </dgm:pt>
    <dgm:pt modelId="{1A1D3CDF-AB0D-4988-95DE-1A90F9C3AF70}" type="parTrans" cxnId="{9916ADC9-52A2-4B5D-A81C-B347B2D22A6B}">
      <dgm:prSet/>
      <dgm:spPr/>
      <dgm:t>
        <a:bodyPr/>
        <a:lstStyle/>
        <a:p>
          <a:endParaRPr lang="ru-RU"/>
        </a:p>
      </dgm:t>
    </dgm:pt>
    <dgm:pt modelId="{1ADAE5B1-255E-4116-97F2-E86CD60C18D9}" type="sibTrans" cxnId="{9916ADC9-52A2-4B5D-A81C-B347B2D22A6B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>
            <a:buNone/>
          </a:pP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9E873E91-4E25-4FC1-81AA-7203FA461F0B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95%</a:t>
          </a:r>
          <a:endParaRPr lang="ru-RU" sz="1400" b="1" kern="1200" dirty="0">
            <a:solidFill>
              <a:schemeClr val="tx1"/>
            </a:solidFill>
          </a:endParaRPr>
        </a:p>
      </dgm:t>
    </dgm:pt>
    <dgm:pt modelId="{F6BB93CC-778D-4FDA-9AAE-D0DD1B80A154}" type="parTrans" cxnId="{9AE263EF-F1D5-4769-8793-E2246F642DC6}">
      <dgm:prSet/>
      <dgm:spPr/>
      <dgm:t>
        <a:bodyPr/>
        <a:lstStyle/>
        <a:p>
          <a:endParaRPr lang="ru-RU"/>
        </a:p>
      </dgm:t>
    </dgm:pt>
    <dgm:pt modelId="{1461A5BB-58C9-4353-8C5E-080D93F03404}" type="sibTrans" cxnId="{9AE263EF-F1D5-4769-8793-E2246F642DC6}">
      <dgm:prSet/>
      <dgm:spPr/>
      <dgm:t>
        <a:bodyPr/>
        <a:lstStyle/>
        <a:p>
          <a:endParaRPr lang="ru-RU"/>
        </a:p>
      </dgm:t>
    </dgm:pt>
    <dgm:pt modelId="{2A1CB4FD-2DDD-4263-A973-F25F022706F4}">
      <dgm:prSet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ru-RU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Сохранение или увеличение поголовья с/х животных по состоянию на 01.01.2025 г. к уровню предыдущего года.</a:t>
          </a:r>
          <a:endParaRPr lang="ru-RU" altLang="ru-RU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144EA0AF-09C2-4081-BDF0-1F5C0B977A66}" type="parTrans" cxnId="{DA30BEDF-0018-46F6-BB87-8A3558FA378A}">
      <dgm:prSet/>
      <dgm:spPr/>
      <dgm:t>
        <a:bodyPr/>
        <a:lstStyle/>
        <a:p>
          <a:endParaRPr lang="ru-RU"/>
        </a:p>
      </dgm:t>
    </dgm:pt>
    <dgm:pt modelId="{92AE5D02-8317-4D39-81DF-07C9AE2310BA}" type="sibTrans" cxnId="{DA30BEDF-0018-46F6-BB87-8A3558FA378A}">
      <dgm:prSet/>
      <dgm:spPr/>
      <dgm:t>
        <a:bodyPr/>
        <a:lstStyle/>
        <a:p>
          <a:endParaRPr lang="ru-RU"/>
        </a:p>
      </dgm:t>
    </dgm:pt>
    <dgm:pt modelId="{286730DF-F126-4F07-A3ED-0C8473049524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 Сохранение или увеличение маточного поголовья (за 2 года) </a:t>
          </a:r>
          <a:endParaRPr lang="ru-RU" sz="1400" b="0" dirty="0"/>
        </a:p>
      </dgm:t>
    </dgm:pt>
    <dgm:pt modelId="{EB908FEF-7048-4FDA-A961-0437EB73CE0B}" type="parTrans" cxnId="{2E2FB76F-7EC6-4ED0-8D58-8AC578A1AD4C}">
      <dgm:prSet/>
      <dgm:spPr/>
      <dgm:t>
        <a:bodyPr/>
        <a:lstStyle/>
        <a:p>
          <a:endParaRPr lang="ru-RU"/>
        </a:p>
      </dgm:t>
    </dgm:pt>
    <dgm:pt modelId="{56FC9E92-761A-497A-9840-CF5BD014C544}" type="sibTrans" cxnId="{2E2FB76F-7EC6-4ED0-8D58-8AC578A1AD4C}">
      <dgm:prSet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 наращиванию маточного поголовья овец и коз,                  в т.ч. ЛПХ- самозанятые</a:t>
          </a:r>
          <a:endParaRPr lang="ru-RU" sz="1800" dirty="0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74621915-D039-417E-8DB2-FBA3BBC41CE2}">
      <dgm:prSet phldrT="[Текст]" custT="1"/>
      <dgm:spPr/>
      <dgm:t>
        <a:bodyPr/>
        <a:lstStyle/>
        <a:p>
          <a:pPr algn="ctr"/>
          <a:r>
            <a:rPr lang="ru-RU" sz="1800" b="1" kern="1200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rPr>
            <a:t>Субсидия на поддержку племенного животноводства </a:t>
          </a:r>
        </a:p>
      </dgm:t>
    </dgm:pt>
    <dgm:pt modelId="{D8368281-B34F-4FA2-ADA1-00712835EF26}" type="sibTrans" cxnId="{6E950451-DC7A-44B3-9CF5-3FD71D901C28}">
      <dgm:prSet/>
      <dgm:spPr/>
      <dgm:t>
        <a:bodyPr/>
        <a:lstStyle/>
        <a:p>
          <a:endParaRPr lang="ru-RU"/>
        </a:p>
      </dgm:t>
    </dgm:pt>
    <dgm:pt modelId="{25FEEB0D-7F3A-4EDE-8450-0EBD116283FA}" type="parTrans" cxnId="{6E950451-DC7A-44B3-9CF5-3FD71D901C28}">
      <dgm:prSet/>
      <dgm:spPr/>
      <dgm:t>
        <a:bodyPr/>
        <a:lstStyle/>
        <a:p>
          <a:endParaRPr lang="ru-RU"/>
        </a:p>
      </dgm:t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3" custScaleY="49217" custLinFactNeighborY="-8818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2" custScaleY="76756" custLinFactNeighborX="0" custLinFactNeighborY="-11280">
        <dgm:presLayoutVars>
          <dgm:bulletEnabled val="1"/>
        </dgm:presLayoutVars>
      </dgm:prSet>
      <dgm:spPr/>
    </dgm:pt>
    <dgm:pt modelId="{128BDA01-E694-405D-B181-4DC8A2E3BE0C}" type="pres">
      <dgm:prSet presAssocID="{F6B137D1-743D-4EB6-AC62-ED0DED1B5EAA}" presName="sp" presStyleCnt="0"/>
      <dgm:spPr/>
    </dgm:pt>
    <dgm:pt modelId="{D771D841-1C5A-42CC-B571-29904E39978C}" type="pres">
      <dgm:prSet presAssocID="{80BA4A1F-A920-4D9A-9317-D1E752BA3B48}" presName="linNode" presStyleCnt="0"/>
      <dgm:spPr/>
    </dgm:pt>
    <dgm:pt modelId="{5BD82203-28BD-445E-8981-00765A4089DC}" type="pres">
      <dgm:prSet presAssocID="{80BA4A1F-A920-4D9A-9317-D1E752BA3B48}" presName="parentText" presStyleLbl="node1" presStyleIdx="1" presStyleCnt="3" custScaleY="61577" custLinFactNeighborY="73035">
        <dgm:presLayoutVars>
          <dgm:chMax val="1"/>
          <dgm:bulletEnabled val="1"/>
        </dgm:presLayoutVars>
      </dgm:prSet>
      <dgm:spPr/>
    </dgm:pt>
    <dgm:pt modelId="{DFC1CF5D-5348-48B0-8989-4780D34DDFA7}" type="pres">
      <dgm:prSet presAssocID="{80BA4A1F-A920-4D9A-9317-D1E752BA3B48}" presName="descendantText" presStyleLbl="alignAccFollowNode1" presStyleIdx="1" presStyleCnt="2" custScaleY="107669" custLinFactNeighborX="0" custLinFactNeighborY="93974">
        <dgm:presLayoutVars>
          <dgm:bulletEnabled val="1"/>
        </dgm:presLayoutVars>
      </dgm:prSet>
      <dgm:spPr/>
    </dgm:pt>
    <dgm:pt modelId="{48D771C4-F5DD-4348-BB76-0EB1F1E1CCDE}" type="pres">
      <dgm:prSet presAssocID="{1ADAE5B1-255E-4116-97F2-E86CD60C18D9}" presName="sp" presStyleCnt="0"/>
      <dgm:spPr/>
    </dgm:pt>
    <dgm:pt modelId="{A74CB337-65CA-4EF5-AAEF-7355CCFFB2A4}" type="pres">
      <dgm:prSet presAssocID="{74621915-D039-417E-8DB2-FBA3BBC41CE2}" presName="linNode" presStyleCnt="0"/>
      <dgm:spPr/>
    </dgm:pt>
    <dgm:pt modelId="{E0CE42CA-D2E9-46F5-B176-F9915B14F6AB}" type="pres">
      <dgm:prSet presAssocID="{74621915-D039-417E-8DB2-FBA3BBC41CE2}" presName="parentText" presStyleLbl="node1" presStyleIdx="2" presStyleCnt="3" custScaleY="67960" custLinFactNeighborX="0" custLinFactNeighborY="-93038">
        <dgm:presLayoutVars>
          <dgm:chMax val="1"/>
          <dgm:bulletEnabled val="1"/>
        </dgm:presLayoutVars>
      </dgm:prSet>
      <dgm:spPr/>
    </dgm:pt>
  </dgm:ptLst>
  <dgm:cxnLst>
    <dgm:cxn modelId="{C9719A17-4705-4FE5-BD36-E41495CDC05D}" type="presOf" srcId="{F6D24E1E-4459-42B2-9CCC-E5A66EFD8B30}" destId="{C4192723-48B5-4D8A-9C2A-1E860A41E805}" srcOrd="0" destOrd="0" presId="urn:microsoft.com/office/officeart/2005/8/layout/vList5"/>
    <dgm:cxn modelId="{0620DC1A-E7F3-46EB-B7A8-C9AAD15C7955}" srcId="{A9FE3169-31A8-409A-AC7B-5304B4E0DE44}" destId="{F6D24E1E-4459-42B2-9CCC-E5A66EFD8B30}" srcOrd="0" destOrd="0" parTransId="{495874C1-C25F-4B3D-BAD2-DE0B7FBFEF82}" sibTransId="{2454D419-0BCF-41B0-93F2-AAF25C152BD6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6885E526-DF22-4A25-90B0-7B00B2E5CB89}" type="presOf" srcId="{74621915-D039-417E-8DB2-FBA3BBC41CE2}" destId="{E0CE42CA-D2E9-46F5-B176-F9915B14F6AB}" srcOrd="0" destOrd="0" presId="urn:microsoft.com/office/officeart/2005/8/layout/vList5"/>
    <dgm:cxn modelId="{DFA2A62B-23BC-404F-8243-28A04A9B97C9}" type="presOf" srcId="{04FA6E73-E04A-43F1-8B27-B278A7CFAB73}" destId="{C4192723-48B5-4D8A-9C2A-1E860A41E805}" srcOrd="0" destOrd="3" presId="urn:microsoft.com/office/officeart/2005/8/layout/vList5"/>
    <dgm:cxn modelId="{89E67B66-0302-4C86-BE04-DDF64B966CB6}" type="presOf" srcId="{2A1CB4FD-2DDD-4263-A973-F25F022706F4}" destId="{DFC1CF5D-5348-48B0-8989-4780D34DDFA7}" srcOrd="0" destOrd="1" presId="urn:microsoft.com/office/officeart/2005/8/layout/vList5"/>
    <dgm:cxn modelId="{2E2FB76F-7EC6-4ED0-8D58-8AC578A1AD4C}" srcId="{A9FE3169-31A8-409A-AC7B-5304B4E0DE44}" destId="{286730DF-F126-4F07-A3ED-0C8473049524}" srcOrd="2" destOrd="0" parTransId="{EB908FEF-7048-4FDA-A961-0437EB73CE0B}" sibTransId="{56FC9E92-761A-497A-9840-CF5BD014C544}"/>
    <dgm:cxn modelId="{6E950451-DC7A-44B3-9CF5-3FD71D901C28}" srcId="{B2BC0A90-7771-4862-B48C-3BDA3F51069E}" destId="{74621915-D039-417E-8DB2-FBA3BBC41CE2}" srcOrd="2" destOrd="0" parTransId="{25FEEB0D-7F3A-4EDE-8450-0EBD116283FA}" sibTransId="{D8368281-B34F-4FA2-ADA1-00712835EF26}"/>
    <dgm:cxn modelId="{4F99E17C-DCDC-4709-83E0-621065CEA89F}" type="presOf" srcId="{D1B58736-0DCE-4CEC-8E85-AB7C87A80554}" destId="{C4192723-48B5-4D8A-9C2A-1E860A41E805}" srcOrd="0" destOrd="1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529F048D-216E-406B-BC22-DF02265AF9E5}" type="presOf" srcId="{9E873E91-4E25-4FC1-81AA-7203FA461F0B}" destId="{DFC1CF5D-5348-48B0-8989-4780D34DDFA7}" srcOrd="0" destOrd="0" presId="urn:microsoft.com/office/officeart/2005/8/layout/vList5"/>
    <dgm:cxn modelId="{57670FA6-D4B2-4065-82D6-F9C35547EFCD}" srcId="{A9FE3169-31A8-409A-AC7B-5304B4E0DE44}" destId="{04FA6E73-E04A-43F1-8B27-B278A7CFAB73}" srcOrd="3" destOrd="0" parTransId="{05111201-981D-4849-A497-FD76CC14447F}" sibTransId="{7EA74BF6-A396-43AD-AD0D-B6CDC97C1887}"/>
    <dgm:cxn modelId="{13B807B2-0DCC-40BD-9A4E-A7D9039B0A2F}" type="presOf" srcId="{80BA4A1F-A920-4D9A-9317-D1E752BA3B48}" destId="{5BD82203-28BD-445E-8981-00765A4089DC}" srcOrd="0" destOrd="0" presId="urn:microsoft.com/office/officeart/2005/8/layout/vList5"/>
    <dgm:cxn modelId="{90287BBB-5EA6-44B3-ACF7-F76C03092741}" type="presOf" srcId="{286730DF-F126-4F07-A3ED-0C8473049524}" destId="{C4192723-48B5-4D8A-9C2A-1E860A41E805}" srcOrd="0" destOrd="2" presId="urn:microsoft.com/office/officeart/2005/8/layout/vList5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9916ADC9-52A2-4B5D-A81C-B347B2D22A6B}" srcId="{B2BC0A90-7771-4862-B48C-3BDA3F51069E}" destId="{80BA4A1F-A920-4D9A-9317-D1E752BA3B48}" srcOrd="1" destOrd="0" parTransId="{1A1D3CDF-AB0D-4988-95DE-1A90F9C3AF70}" sibTransId="{1ADAE5B1-255E-4116-97F2-E86CD60C18D9}"/>
    <dgm:cxn modelId="{A20550DC-BF69-4CA4-A4E0-0BA2C7E3B405}" srcId="{A9FE3169-31A8-409A-AC7B-5304B4E0DE44}" destId="{D1B58736-0DCE-4CEC-8E85-AB7C87A80554}" srcOrd="1" destOrd="0" parTransId="{FB9811A0-7673-4B0F-B363-DA8E0205CDCD}" sibTransId="{9886BC2D-FD43-4D72-B0DE-2EB18A86EF15}"/>
    <dgm:cxn modelId="{DA30BEDF-0018-46F6-BB87-8A3558FA378A}" srcId="{80BA4A1F-A920-4D9A-9317-D1E752BA3B48}" destId="{2A1CB4FD-2DDD-4263-A973-F25F022706F4}" srcOrd="1" destOrd="0" parTransId="{144EA0AF-09C2-4081-BDF0-1F5C0B977A66}" sibTransId="{92AE5D02-8317-4D39-81DF-07C9AE2310BA}"/>
    <dgm:cxn modelId="{9AE263EF-F1D5-4769-8793-E2246F642DC6}" srcId="{80BA4A1F-A920-4D9A-9317-D1E752BA3B48}" destId="{9E873E91-4E25-4FC1-81AA-7203FA461F0B}" srcOrd="0" destOrd="0" parTransId="{F6BB93CC-778D-4FDA-9AAE-D0DD1B80A154}" sibTransId="{1461A5BB-58C9-4353-8C5E-080D93F03404}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  <dgm:cxn modelId="{5B0EC7A4-64C4-49E2-A33F-BD84C0692686}" type="presParOf" srcId="{4C3A6EA2-4D35-4663-9E24-12654E6BF334}" destId="{128BDA01-E694-405D-B181-4DC8A2E3BE0C}" srcOrd="1" destOrd="0" presId="urn:microsoft.com/office/officeart/2005/8/layout/vList5"/>
    <dgm:cxn modelId="{E3569AE1-42F3-4E85-BB8E-30F7D5E9D376}" type="presParOf" srcId="{4C3A6EA2-4D35-4663-9E24-12654E6BF334}" destId="{D771D841-1C5A-42CC-B571-29904E39978C}" srcOrd="2" destOrd="0" presId="urn:microsoft.com/office/officeart/2005/8/layout/vList5"/>
    <dgm:cxn modelId="{79D8407A-89C5-4721-B6B9-8AA6E14C3791}" type="presParOf" srcId="{D771D841-1C5A-42CC-B571-29904E39978C}" destId="{5BD82203-28BD-445E-8981-00765A4089DC}" srcOrd="0" destOrd="0" presId="urn:microsoft.com/office/officeart/2005/8/layout/vList5"/>
    <dgm:cxn modelId="{52C73009-8A99-4D7D-A60E-388E51CB2B42}" type="presParOf" srcId="{D771D841-1C5A-42CC-B571-29904E39978C}" destId="{DFC1CF5D-5348-48B0-8989-4780D34DDFA7}" srcOrd="1" destOrd="0" presId="urn:microsoft.com/office/officeart/2005/8/layout/vList5"/>
    <dgm:cxn modelId="{77D4FD3D-D979-44A9-8907-33D139784184}" type="presParOf" srcId="{4C3A6EA2-4D35-4663-9E24-12654E6BF334}" destId="{48D771C4-F5DD-4348-BB76-0EB1F1E1CCDE}" srcOrd="3" destOrd="0" presId="urn:microsoft.com/office/officeart/2005/8/layout/vList5"/>
    <dgm:cxn modelId="{46791928-49BC-4878-BC39-53DBE925EC24}" type="presParOf" srcId="{4C3A6EA2-4D35-4663-9E24-12654E6BF334}" destId="{A74CB337-65CA-4EF5-AAEF-7355CCFFB2A4}" srcOrd="4" destOrd="0" presId="urn:microsoft.com/office/officeart/2005/8/layout/vList5"/>
    <dgm:cxn modelId="{D1F1523C-A11D-4C9D-BFB7-A95704DEAE31}" type="presParOf" srcId="{A74CB337-65CA-4EF5-AAEF-7355CCFFB2A4}" destId="{E0CE42CA-D2E9-46F5-B176-F9915B14F6A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Приобретение племенного молодняка с/х животных:</a:t>
          </a:r>
        </a:p>
        <a:p>
          <a:pPr>
            <a:buFontTx/>
            <a:buNone/>
          </a:pPr>
          <a:endParaRPr lang="ru-RU" altLang="ru-RU" sz="18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buFontTx/>
            <a:buNone/>
          </a:pPr>
          <a:r>
            <a:rPr lang="ru-RU" altLang="ru-RU" sz="1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1) КРС</a:t>
          </a:r>
        </a:p>
        <a:p>
          <a:pPr>
            <a:buFontTx/>
            <a:buNone/>
          </a:pPr>
          <a:r>
            <a:rPr lang="ru-RU" altLang="ru-RU" sz="1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2) яки</a:t>
          </a:r>
        </a:p>
        <a:p>
          <a:pPr>
            <a:buFontTx/>
            <a:buNone/>
          </a:pPr>
          <a:r>
            <a:rPr lang="ru-RU" altLang="ru-RU" sz="1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3) северные олени</a:t>
          </a:r>
        </a:p>
        <a:p>
          <a:pPr>
            <a:buFontTx/>
            <a:buNone/>
          </a:pPr>
          <a:r>
            <a:rPr lang="ru-RU" altLang="ru-RU" sz="1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4) маралы</a:t>
          </a:r>
        </a:p>
        <a:p>
          <a:pPr>
            <a:buFontTx/>
            <a:buNone/>
          </a:pPr>
          <a:r>
            <a:rPr lang="ru-RU" altLang="ru-RU" sz="1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5) овцы </a:t>
          </a:r>
        </a:p>
        <a:p>
          <a:pPr>
            <a:buFontTx/>
            <a:buNone/>
          </a:pPr>
          <a:r>
            <a:rPr lang="ru-RU" altLang="ru-RU" sz="1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6) тяжеловозные лошади</a:t>
          </a:r>
        </a:p>
        <a:p>
          <a:pPr>
            <a:buFontTx/>
            <a:buNone/>
          </a:pPr>
          <a:r>
            <a:rPr lang="ru-RU" altLang="ru-RU" sz="1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(до 01 декабря)</a:t>
          </a:r>
          <a:endParaRPr lang="ru-RU" sz="1800" dirty="0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F6D24E1E-4459-42B2-9CCC-E5A66EFD8B30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Молочный КРС (телки, нетели): </a:t>
          </a:r>
          <a:endParaRPr lang="ru-RU" sz="1200" b="1" kern="1200" dirty="0">
            <a:solidFill>
              <a:schemeClr val="tx1"/>
            </a:solidFill>
          </a:endParaRPr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/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DF8A037E-3CC2-4F94-B2D7-70709CC64111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90% от стоимости  из-за пределов региона: новая  ферма на 50 голов  + разрешение на ввод  от  МО района не старше  2-х лет . </a:t>
          </a:r>
        </a:p>
      </dgm:t>
    </dgm:pt>
    <dgm:pt modelId="{C9DBC7EE-2161-4FF5-B95D-04BA7EB411C8}" type="parTrans" cxnId="{70FFEB17-5A9F-4205-8BD4-BDED84C2F39E}">
      <dgm:prSet/>
      <dgm:spPr/>
      <dgm:t>
        <a:bodyPr/>
        <a:lstStyle/>
        <a:p>
          <a:endParaRPr lang="ru-RU"/>
        </a:p>
      </dgm:t>
    </dgm:pt>
    <dgm:pt modelId="{B9C353DC-D4F3-44AC-986A-6285DA85F4BC}" type="sibTrans" cxnId="{70FFEB17-5A9F-4205-8BD4-BDED84C2F39E}">
      <dgm:prSet/>
      <dgm:spPr/>
      <dgm:t>
        <a:bodyPr/>
        <a:lstStyle/>
        <a:p>
          <a:endParaRPr lang="ru-RU"/>
        </a:p>
      </dgm:t>
    </dgm:pt>
    <dgm:pt modelId="{DF263984-4D2A-4C98-94C2-692A30E82261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50 % от стоимости  в регионе: акт о наличии фермы от МО района</a:t>
          </a:r>
        </a:p>
      </dgm:t>
    </dgm:pt>
    <dgm:pt modelId="{7BA269C8-0554-4E9A-B01D-80BF735BB1FB}" type="parTrans" cxnId="{8CF8BB96-777E-41B6-AFA9-933F7507D511}">
      <dgm:prSet/>
      <dgm:spPr/>
      <dgm:t>
        <a:bodyPr/>
        <a:lstStyle/>
        <a:p>
          <a:endParaRPr lang="ru-RU"/>
        </a:p>
      </dgm:t>
    </dgm:pt>
    <dgm:pt modelId="{B7978FC0-5E35-4313-900C-915C1A795C11}" type="sibTrans" cxnId="{8CF8BB96-777E-41B6-AFA9-933F7507D511}">
      <dgm:prSet/>
      <dgm:spPr/>
      <dgm:t>
        <a:bodyPr/>
        <a:lstStyle/>
        <a:p>
          <a:endParaRPr lang="ru-RU"/>
        </a:p>
      </dgm:t>
    </dgm:pt>
    <dgm:pt modelId="{8BC3010A-2943-4C20-B255-6C966820C3AF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8A2A9D-F02D-4043-BB77-B4EE9B9748BD}" type="parTrans" cxnId="{6AC2BFCF-15C0-4F72-841D-D0334172D36F}">
      <dgm:prSet/>
      <dgm:spPr/>
      <dgm:t>
        <a:bodyPr/>
        <a:lstStyle/>
        <a:p>
          <a:endParaRPr lang="ru-RU"/>
        </a:p>
      </dgm:t>
    </dgm:pt>
    <dgm:pt modelId="{40A100E2-0134-4CA5-BC41-7B692507B809}" type="sibTrans" cxnId="{6AC2BFCF-15C0-4F72-841D-D0334172D36F}">
      <dgm:prSet/>
      <dgm:spPr/>
      <dgm:t>
        <a:bodyPr/>
        <a:lstStyle/>
        <a:p>
          <a:endParaRPr lang="ru-RU"/>
        </a:p>
      </dgm:t>
    </dgm:pt>
    <dgm:pt modelId="{91FB2E8D-13A2-4285-B81A-43439ED1E99A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Мясной КРС (6-24 мес.):</a:t>
          </a:r>
        </a:p>
      </dgm:t>
    </dgm:pt>
    <dgm:pt modelId="{C1DDCBBD-AAD8-4A41-97FD-4B13946FC829}" type="parTrans" cxnId="{57A90EDD-96A9-4104-83FD-83709FDAB5F4}">
      <dgm:prSet/>
      <dgm:spPr/>
      <dgm:t>
        <a:bodyPr/>
        <a:lstStyle/>
        <a:p>
          <a:endParaRPr lang="ru-RU"/>
        </a:p>
      </dgm:t>
    </dgm:pt>
    <dgm:pt modelId="{4D1E532D-4898-45B5-BE51-0CBF9367E7FA}" type="sibTrans" cxnId="{57A90EDD-96A9-4104-83FD-83709FDAB5F4}">
      <dgm:prSet/>
      <dgm:spPr/>
      <dgm:t>
        <a:bodyPr/>
        <a:lstStyle/>
        <a:p>
          <a:endParaRPr lang="ru-RU"/>
        </a:p>
      </dgm:t>
    </dgm:pt>
    <dgm:pt modelId="{4D0C9A45-8C39-49E2-AB04-0444677960CC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90 %  из-за пределов республики: новая ферма на 200 скотомест не старше 2-х лет </a:t>
          </a:r>
        </a:p>
      </dgm:t>
    </dgm:pt>
    <dgm:pt modelId="{09B4161E-AC5B-4152-BE8F-8E35F5955C7A}" type="parTrans" cxnId="{9EBEC043-DA28-492B-8397-CD3713C31E55}">
      <dgm:prSet/>
      <dgm:spPr/>
      <dgm:t>
        <a:bodyPr/>
        <a:lstStyle/>
        <a:p>
          <a:endParaRPr lang="ru-RU"/>
        </a:p>
      </dgm:t>
    </dgm:pt>
    <dgm:pt modelId="{B2BFFEAA-CE02-42EB-BACA-F14F3FD639EA}" type="sibTrans" cxnId="{9EBEC043-DA28-492B-8397-CD3713C31E55}">
      <dgm:prSet/>
      <dgm:spPr/>
      <dgm:t>
        <a:bodyPr/>
        <a:lstStyle/>
        <a:p>
          <a:endParaRPr lang="ru-RU"/>
        </a:p>
      </dgm:t>
    </dgm:pt>
    <dgm:pt modelId="{29C92F58-6C7B-4F8C-ABF0-E38D5C5EC23D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(2,5 кв. м. на 1 пост. место)  + разрешение на ввод  от  МО района </a:t>
          </a:r>
        </a:p>
      </dgm:t>
    </dgm:pt>
    <dgm:pt modelId="{A8827138-F76E-4282-A521-CD2A3526DB9E}" type="parTrans" cxnId="{A4BFEFEC-2141-45E0-9A96-601B986EDA28}">
      <dgm:prSet/>
      <dgm:spPr/>
      <dgm:t>
        <a:bodyPr/>
        <a:lstStyle/>
        <a:p>
          <a:endParaRPr lang="ru-RU"/>
        </a:p>
      </dgm:t>
    </dgm:pt>
    <dgm:pt modelId="{87561FC9-C81E-4283-96C1-174340B02AD2}" type="sibTrans" cxnId="{A4BFEFEC-2141-45E0-9A96-601B986EDA28}">
      <dgm:prSet/>
      <dgm:spPr/>
      <dgm:t>
        <a:bodyPr/>
        <a:lstStyle/>
        <a:p>
          <a:endParaRPr lang="ru-RU"/>
        </a:p>
      </dgm:t>
    </dgm:pt>
    <dgm:pt modelId="{3D128572-8C37-404C-B97F-3EE97A1F75E6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9CAA6-0E38-4B06-8989-5C6499A0E55C}" type="parTrans" cxnId="{FBEC350F-4071-4A6C-A78F-363F872BACA0}">
      <dgm:prSet/>
      <dgm:spPr/>
      <dgm:t>
        <a:bodyPr/>
        <a:lstStyle/>
        <a:p>
          <a:endParaRPr lang="ru-RU"/>
        </a:p>
      </dgm:t>
    </dgm:pt>
    <dgm:pt modelId="{16072F72-7A71-4F93-9B95-3BF0D976EF4F}" type="sibTrans" cxnId="{FBEC350F-4071-4A6C-A78F-363F872BACA0}">
      <dgm:prSet/>
      <dgm:spPr/>
      <dgm:t>
        <a:bodyPr/>
        <a:lstStyle/>
        <a:p>
          <a:endParaRPr lang="ru-RU"/>
        </a:p>
      </dgm:t>
    </dgm:pt>
    <dgm:pt modelId="{B0F9C604-7822-495B-A395-572FC2E4C43A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50 %  в регионе </a:t>
          </a:r>
        </a:p>
      </dgm:t>
    </dgm:pt>
    <dgm:pt modelId="{6AD5FF7F-B75F-4A7D-93E6-4553DBDF003E}" type="parTrans" cxnId="{6836BA60-81C8-4DC8-9DC0-8709EFD2A490}">
      <dgm:prSet/>
      <dgm:spPr/>
      <dgm:t>
        <a:bodyPr/>
        <a:lstStyle/>
        <a:p>
          <a:endParaRPr lang="ru-RU"/>
        </a:p>
      </dgm:t>
    </dgm:pt>
    <dgm:pt modelId="{53E83FEA-3B6C-4C35-BCD8-E48513F6C0C7}" type="sibTrans" cxnId="{6836BA60-81C8-4DC8-9DC0-8709EFD2A490}">
      <dgm:prSet/>
      <dgm:spPr/>
      <dgm:t>
        <a:bodyPr/>
        <a:lstStyle/>
        <a:p>
          <a:endParaRPr lang="ru-RU"/>
        </a:p>
      </dgm:t>
    </dgm:pt>
    <dgm:pt modelId="{644FEA8E-974D-4CCF-8D3C-7282E08DB37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Бычок - производитель – 70 % затрат</a:t>
          </a:r>
        </a:p>
      </dgm:t>
    </dgm:pt>
    <dgm:pt modelId="{712E1022-E209-4AC7-A139-F1BDC3EA4219}" type="parTrans" cxnId="{DA320449-03A7-4AAE-80AF-7BD37C4F6B81}">
      <dgm:prSet/>
      <dgm:spPr/>
      <dgm:t>
        <a:bodyPr/>
        <a:lstStyle/>
        <a:p>
          <a:endParaRPr lang="ru-RU"/>
        </a:p>
      </dgm:t>
    </dgm:pt>
    <dgm:pt modelId="{5099B9C9-1A67-4A7C-9B62-E44F4FDE3BD0}" type="sibTrans" cxnId="{DA320449-03A7-4AAE-80AF-7BD37C4F6B81}">
      <dgm:prSet/>
      <dgm:spPr/>
      <dgm:t>
        <a:bodyPr/>
        <a:lstStyle/>
        <a:p>
          <a:endParaRPr lang="ru-RU"/>
        </a:p>
      </dgm:t>
    </dgm:pt>
    <dgm:pt modelId="{951EF487-FF7B-468B-BBC2-BFC6D576D56C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3B623C-D8AB-4A7F-A1F2-53A6CF4EB27B}" type="parTrans" cxnId="{F83F2E87-53B4-4174-B785-533F3DEEA704}">
      <dgm:prSet/>
      <dgm:spPr/>
      <dgm:t>
        <a:bodyPr/>
        <a:lstStyle/>
        <a:p>
          <a:endParaRPr lang="ru-RU"/>
        </a:p>
      </dgm:t>
    </dgm:pt>
    <dgm:pt modelId="{2E1733B9-0597-4553-B356-2FE51ACBF4D7}" type="sibTrans" cxnId="{F83F2E87-53B4-4174-B785-533F3DEEA704}">
      <dgm:prSet/>
      <dgm:spPr/>
      <dgm:t>
        <a:bodyPr/>
        <a:lstStyle/>
        <a:p>
          <a:endParaRPr lang="ru-RU"/>
        </a:p>
      </dgm:t>
    </dgm:pt>
    <dgm:pt modelId="{A819B965-5B68-47CA-8A91-1C6CA37101FF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Овцы (от 4 мес. до 24 мес.):</a:t>
          </a:r>
        </a:p>
      </dgm:t>
    </dgm:pt>
    <dgm:pt modelId="{EE1B1A18-112F-4315-A1B8-A85025DDBBF1}" type="parTrans" cxnId="{8B9D8660-89C9-4A9F-841B-50E632F3F3FA}">
      <dgm:prSet/>
      <dgm:spPr/>
      <dgm:t>
        <a:bodyPr/>
        <a:lstStyle/>
        <a:p>
          <a:endParaRPr lang="ru-RU"/>
        </a:p>
      </dgm:t>
    </dgm:pt>
    <dgm:pt modelId="{20430DBD-06D8-4217-A5C4-320EA0CF9524}" type="sibTrans" cxnId="{8B9D8660-89C9-4A9F-841B-50E632F3F3FA}">
      <dgm:prSet/>
      <dgm:spPr/>
      <dgm:t>
        <a:bodyPr/>
        <a:lstStyle/>
        <a:p>
          <a:endParaRPr lang="ru-RU"/>
        </a:p>
      </dgm:t>
    </dgm:pt>
    <dgm:pt modelId="{D0BF2DE8-1353-4548-A560-234D160890FD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ярки или козочки   -  50% стоимости;</a:t>
          </a:r>
        </a:p>
      </dgm:t>
    </dgm:pt>
    <dgm:pt modelId="{2108040F-F6A7-4422-8EE6-5DC297B31AB2}" type="parTrans" cxnId="{7A64CA9A-E2DC-4D69-9E12-1B6DD9BEF859}">
      <dgm:prSet/>
      <dgm:spPr/>
      <dgm:t>
        <a:bodyPr/>
        <a:lstStyle/>
        <a:p>
          <a:endParaRPr lang="ru-RU"/>
        </a:p>
      </dgm:t>
    </dgm:pt>
    <dgm:pt modelId="{3C4CEC72-D46B-45B6-8C4A-F7571FF359C8}" type="sibTrans" cxnId="{7A64CA9A-E2DC-4D69-9E12-1B6DD9BEF859}">
      <dgm:prSet/>
      <dgm:spPr/>
      <dgm:t>
        <a:bodyPr/>
        <a:lstStyle/>
        <a:p>
          <a:endParaRPr lang="ru-RU"/>
        </a:p>
      </dgm:t>
    </dgm:pt>
    <dgm:pt modelId="{DA719032-7F50-4A11-8CEF-B19D8F52CCD9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баранчики  или козлики - 70 % от стоимости.</a:t>
          </a:r>
        </a:p>
      </dgm:t>
    </dgm:pt>
    <dgm:pt modelId="{2FD588D7-36E1-4B57-9E3B-A1C9C4678B4D}" type="parTrans" cxnId="{7D82F1BD-CBFB-451F-A1F4-7E15B21632F1}">
      <dgm:prSet/>
      <dgm:spPr/>
      <dgm:t>
        <a:bodyPr/>
        <a:lstStyle/>
        <a:p>
          <a:endParaRPr lang="ru-RU"/>
        </a:p>
      </dgm:t>
    </dgm:pt>
    <dgm:pt modelId="{E4C2ED32-0F3B-4C44-B684-D4E4BCB9D65D}" type="sibTrans" cxnId="{7D82F1BD-CBFB-451F-A1F4-7E15B21632F1}">
      <dgm:prSet/>
      <dgm:spPr/>
      <dgm:t>
        <a:bodyPr/>
        <a:lstStyle/>
        <a:p>
          <a:endParaRPr lang="ru-RU"/>
        </a:p>
      </dgm:t>
    </dgm:pt>
    <dgm:pt modelId="{B0FC7055-6C4F-4F80-8CFF-9CF3E103E046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265EA6-F3AD-4E41-A5B6-2002DDA35242}" type="parTrans" cxnId="{C3FEEA76-102B-45AE-B740-92C4ECEF1643}">
      <dgm:prSet/>
      <dgm:spPr/>
      <dgm:t>
        <a:bodyPr/>
        <a:lstStyle/>
        <a:p>
          <a:endParaRPr lang="ru-RU"/>
        </a:p>
      </dgm:t>
    </dgm:pt>
    <dgm:pt modelId="{D1464892-986E-49C7-8E76-A8CABC3C540B}" type="sibTrans" cxnId="{C3FEEA76-102B-45AE-B740-92C4ECEF1643}">
      <dgm:prSet/>
      <dgm:spPr/>
      <dgm:t>
        <a:bodyPr/>
        <a:lstStyle/>
        <a:p>
          <a:endParaRPr lang="ru-RU"/>
        </a:p>
      </dgm:t>
    </dgm:pt>
    <dgm:pt modelId="{4072E499-1FEE-43A6-B129-2A8A96AA776B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Тяжеловозные лошади (от 6 до 24 мес.):</a:t>
          </a:r>
        </a:p>
      </dgm:t>
    </dgm:pt>
    <dgm:pt modelId="{DF483C74-6D68-4B88-BC17-73E9D526D983}" type="parTrans" cxnId="{477A463D-15EB-4A90-87C5-AB5A0B37BCB5}">
      <dgm:prSet/>
      <dgm:spPr/>
      <dgm:t>
        <a:bodyPr/>
        <a:lstStyle/>
        <a:p>
          <a:endParaRPr lang="ru-RU"/>
        </a:p>
      </dgm:t>
    </dgm:pt>
    <dgm:pt modelId="{729C5239-C825-4F57-A144-30D479DD134D}" type="sibTrans" cxnId="{477A463D-15EB-4A90-87C5-AB5A0B37BCB5}">
      <dgm:prSet/>
      <dgm:spPr/>
      <dgm:t>
        <a:bodyPr/>
        <a:lstStyle/>
        <a:p>
          <a:endParaRPr lang="ru-RU"/>
        </a:p>
      </dgm:t>
    </dgm:pt>
    <dgm:pt modelId="{E5F5EE22-540C-4657-8E5D-10F926CDBAE6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кобылки - 50 % от стоимости;</a:t>
          </a:r>
        </a:p>
      </dgm:t>
    </dgm:pt>
    <dgm:pt modelId="{B61BAD14-3811-4457-8C27-819C42550DC5}" type="parTrans" cxnId="{BD75301C-AC27-4FA4-9024-98B3555A7DF4}">
      <dgm:prSet/>
      <dgm:spPr/>
      <dgm:t>
        <a:bodyPr/>
        <a:lstStyle/>
        <a:p>
          <a:endParaRPr lang="ru-RU"/>
        </a:p>
      </dgm:t>
    </dgm:pt>
    <dgm:pt modelId="{A8440896-F33C-431C-A895-717236879DDB}" type="sibTrans" cxnId="{BD75301C-AC27-4FA4-9024-98B3555A7DF4}">
      <dgm:prSet/>
      <dgm:spPr/>
      <dgm:t>
        <a:bodyPr/>
        <a:lstStyle/>
        <a:p>
          <a:endParaRPr lang="ru-RU"/>
        </a:p>
      </dgm:t>
    </dgm:pt>
    <dgm:pt modelId="{7C2F0C64-0C11-4908-8DE8-969977C0A6AC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жеребчики   - 70% от стоимости.</a:t>
          </a:r>
        </a:p>
      </dgm:t>
    </dgm:pt>
    <dgm:pt modelId="{F921EC19-1198-4DE9-B286-26B117E36415}" type="parTrans" cxnId="{FE0FE943-DBF9-4A33-A5BC-92FA71D44706}">
      <dgm:prSet/>
      <dgm:spPr/>
      <dgm:t>
        <a:bodyPr/>
        <a:lstStyle/>
        <a:p>
          <a:endParaRPr lang="ru-RU"/>
        </a:p>
      </dgm:t>
    </dgm:pt>
    <dgm:pt modelId="{6DC684E0-DF11-4AE7-B77A-D34C8426C396}" type="sibTrans" cxnId="{FE0FE943-DBF9-4A33-A5BC-92FA71D44706}">
      <dgm:prSet/>
      <dgm:spPr/>
      <dgm:t>
        <a:bodyPr/>
        <a:lstStyle/>
        <a:p>
          <a:endParaRPr lang="ru-RU"/>
        </a:p>
      </dgm:t>
    </dgm:pt>
    <dgm:pt modelId="{AB3459EC-C7D9-4C7E-A7BC-7C1C88738AB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0" kern="1200" dirty="0">
            <a:solidFill>
              <a:prstClr val="black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0F368294-441D-4808-8C91-F8A7AB6253FE}" type="parTrans" cxnId="{4A189FCC-D464-4AFD-A40B-83031D45AA30}">
      <dgm:prSet/>
      <dgm:spPr/>
      <dgm:t>
        <a:bodyPr/>
        <a:lstStyle/>
        <a:p>
          <a:endParaRPr lang="ru-RU"/>
        </a:p>
      </dgm:t>
    </dgm:pt>
    <dgm:pt modelId="{C3633561-34D8-491E-96D7-F502439E657A}" type="sibTrans" cxnId="{4A189FCC-D464-4AFD-A40B-83031D45AA30}">
      <dgm:prSet/>
      <dgm:spPr/>
      <dgm:t>
        <a:bodyPr/>
        <a:lstStyle/>
        <a:p>
          <a:endParaRPr lang="ru-RU"/>
        </a:p>
      </dgm:t>
    </dgm:pt>
    <dgm:pt modelId="{012A8AE1-8D59-4D3D-BD1C-FD0BE10E6C15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sz="1200" b="1" kern="1200" dirty="0">
            <a:solidFill>
              <a:schemeClr val="tx1"/>
            </a:solidFill>
          </a:endParaRPr>
        </a:p>
      </dgm:t>
    </dgm:pt>
    <dgm:pt modelId="{2A81C2AB-4718-43ED-A04D-93119C59EEE6}" type="parTrans" cxnId="{3F1AF810-3697-488A-85DF-A88F7C24EF95}">
      <dgm:prSet/>
      <dgm:spPr/>
      <dgm:t>
        <a:bodyPr/>
        <a:lstStyle/>
        <a:p>
          <a:endParaRPr lang="ru-RU"/>
        </a:p>
      </dgm:t>
    </dgm:pt>
    <dgm:pt modelId="{F8F2381C-E92B-411D-9C81-17C65E426581}" type="sibTrans" cxnId="{3F1AF810-3697-488A-85DF-A88F7C24EF95}">
      <dgm:prSet/>
      <dgm:spPr/>
      <dgm:t>
        <a:bodyPr/>
        <a:lstStyle/>
        <a:p>
          <a:endParaRPr lang="ru-RU"/>
        </a:p>
      </dgm:t>
    </dgm:pt>
    <dgm:pt modelId="{8B32B0FA-DF5B-412D-B3CD-253A28FF5EDA}">
      <dgm:prSet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ru-RU" sz="1200" b="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Сохранение или увеличение поголовья с/х животных по состоянию на 01.01.2025 г. к уровню предыдущего года;</a:t>
          </a:r>
          <a:endParaRPr lang="ru-RU" altLang="ru-RU" sz="1200" b="0" kern="1200" dirty="0">
            <a:solidFill>
              <a:prstClr val="black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B74082F1-9B47-4FC7-9495-34B9B0874EB3}" type="parTrans" cxnId="{30D8C3B1-D438-4856-A231-0CBA0DEDAF68}">
      <dgm:prSet/>
      <dgm:spPr/>
      <dgm:t>
        <a:bodyPr/>
        <a:lstStyle/>
        <a:p>
          <a:endParaRPr lang="ru-RU"/>
        </a:p>
      </dgm:t>
    </dgm:pt>
    <dgm:pt modelId="{547634BD-5925-4773-987F-8E9375DCEF3E}" type="sibTrans" cxnId="{30D8C3B1-D438-4856-A231-0CBA0DEDAF68}">
      <dgm:prSet/>
      <dgm:spPr/>
      <dgm:t>
        <a:bodyPr/>
        <a:lstStyle/>
        <a:p>
          <a:endParaRPr lang="ru-RU"/>
        </a:p>
      </dgm:t>
    </dgm:pt>
    <dgm:pt modelId="{1FF87069-9528-4CE7-A426-63CB622C8487}">
      <dgm:prSet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ru-RU" sz="1200" b="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Наличие у приобретенных животных чипа с унифицированным идентификационным номером;</a:t>
          </a:r>
        </a:p>
      </dgm:t>
    </dgm:pt>
    <dgm:pt modelId="{0377E7B9-0AAD-4028-907E-95977F81C4F8}" type="parTrans" cxnId="{3D2F12A9-666A-46DB-A892-E55C975B3313}">
      <dgm:prSet/>
      <dgm:spPr/>
      <dgm:t>
        <a:bodyPr/>
        <a:lstStyle/>
        <a:p>
          <a:endParaRPr lang="ru-RU"/>
        </a:p>
      </dgm:t>
    </dgm:pt>
    <dgm:pt modelId="{3C6EE7AD-FE47-46F9-822B-5323098C3612}" type="sibTrans" cxnId="{3D2F12A9-666A-46DB-A892-E55C975B3313}">
      <dgm:prSet/>
      <dgm:spPr/>
      <dgm:t>
        <a:bodyPr/>
        <a:lstStyle/>
        <a:p>
          <a:endParaRPr lang="ru-RU"/>
        </a:p>
      </dgm:t>
    </dgm:pt>
    <dgm:pt modelId="{A15CC9CF-707D-4419-96E5-E34ABFFABB29}">
      <dgm:prSet custT="1"/>
      <dgm:spPr/>
      <dgm:t>
        <a:bodyPr/>
        <a:lstStyle/>
        <a:p>
          <a:pPr>
            <a:buFont typeface="Wingdings" panose="05000000000000000000" pitchFamily="2" charset="2"/>
            <a:buChar char="ü"/>
          </a:pPr>
          <a:r>
            <a:rPr lang="ru-RU" sz="1200" b="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Наличие племенных свидетельств.</a:t>
          </a:r>
        </a:p>
      </dgm:t>
    </dgm:pt>
    <dgm:pt modelId="{EFF9E561-C89B-4D17-A17F-7F94162C151E}" type="parTrans" cxnId="{1D4E40C5-9E11-4444-9BCB-C07CA1F2D758}">
      <dgm:prSet/>
      <dgm:spPr/>
      <dgm:t>
        <a:bodyPr/>
        <a:lstStyle/>
        <a:p>
          <a:endParaRPr lang="ru-RU"/>
        </a:p>
      </dgm:t>
    </dgm:pt>
    <dgm:pt modelId="{B5BF5A9B-1165-4119-9D04-862D9FA3646C}" type="sibTrans" cxnId="{1D4E40C5-9E11-4444-9BCB-C07CA1F2D758}">
      <dgm:prSet/>
      <dgm:spPr/>
      <dgm:t>
        <a:bodyPr/>
        <a:lstStyle/>
        <a:p>
          <a:endParaRPr lang="ru-RU"/>
        </a:p>
      </dgm:t>
    </dgm:pt>
    <dgm:pt modelId="{23E42D27-C7FE-42C3-94D5-C2EFE5F7F50C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3AC0D1-0295-48C2-A883-20E92B9A077E}" type="parTrans" cxnId="{2CDB7DB7-D786-4F08-A873-CD33F28892FC}">
      <dgm:prSet/>
      <dgm:spPr/>
    </dgm:pt>
    <dgm:pt modelId="{7E04D2C0-108D-4164-B1BB-0D6A02477A6C}" type="sibTrans" cxnId="{2CDB7DB7-D786-4F08-A873-CD33F28892FC}">
      <dgm:prSet/>
      <dgm:spPr/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25122">
        <dgm:presLayoutVars>
          <dgm:bulletEnabled val="1"/>
        </dgm:presLayoutVars>
      </dgm:prSet>
      <dgm:spPr/>
    </dgm:pt>
  </dgm:ptLst>
  <dgm:cxnLst>
    <dgm:cxn modelId="{3028430D-6073-4C47-9087-8A994A142700}" type="presOf" srcId="{AB3459EC-C7D9-4C7E-A7BC-7C1C88738AB0}" destId="{C4192723-48B5-4D8A-9C2A-1E860A41E805}" srcOrd="0" destOrd="23" presId="urn:microsoft.com/office/officeart/2005/8/layout/vList5"/>
    <dgm:cxn modelId="{FBEC350F-4071-4A6C-A78F-363F872BACA0}" srcId="{A9FE3169-31A8-409A-AC7B-5304B4E0DE44}" destId="{3D128572-8C37-404C-B97F-3EE97A1F75E6}" srcOrd="8" destOrd="0" parTransId="{8FF9CAA6-0E38-4B06-8989-5C6499A0E55C}" sibTransId="{16072F72-7A71-4F93-9B95-3BF0D976EF4F}"/>
    <dgm:cxn modelId="{3F1AF810-3697-488A-85DF-A88F7C24EF95}" srcId="{A9FE3169-31A8-409A-AC7B-5304B4E0DE44}" destId="{012A8AE1-8D59-4D3D-BD1C-FD0BE10E6C15}" srcOrd="0" destOrd="0" parTransId="{2A81C2AB-4718-43ED-A04D-93119C59EEE6}" sibTransId="{F8F2381C-E92B-411D-9C81-17C65E426581}"/>
    <dgm:cxn modelId="{C9719A17-4705-4FE5-BD36-E41495CDC05D}" type="presOf" srcId="{F6D24E1E-4459-42B2-9CCC-E5A66EFD8B30}" destId="{C4192723-48B5-4D8A-9C2A-1E860A41E805}" srcOrd="0" destOrd="1" presId="urn:microsoft.com/office/officeart/2005/8/layout/vList5"/>
    <dgm:cxn modelId="{70FFEB17-5A9F-4205-8BD4-BDED84C2F39E}" srcId="{A9FE3169-31A8-409A-AC7B-5304B4E0DE44}" destId="{DF8A037E-3CC2-4F94-B2D7-70709CC64111}" srcOrd="2" destOrd="0" parTransId="{C9DBC7EE-2161-4FF5-B95D-04BA7EB411C8}" sibTransId="{B9C353DC-D4F3-44AC-986A-6285DA85F4BC}"/>
    <dgm:cxn modelId="{127F2819-59CF-4467-A5FB-43F6376F602E}" type="presOf" srcId="{A819B965-5B68-47CA-8A91-1C6CA37101FF}" destId="{C4192723-48B5-4D8A-9C2A-1E860A41E805}" srcOrd="0" destOrd="12" presId="urn:microsoft.com/office/officeart/2005/8/layout/vList5"/>
    <dgm:cxn modelId="{0620DC1A-E7F3-46EB-B7A8-C9AAD15C7955}" srcId="{A9FE3169-31A8-409A-AC7B-5304B4E0DE44}" destId="{F6D24E1E-4459-42B2-9CCC-E5A66EFD8B30}" srcOrd="1" destOrd="0" parTransId="{495874C1-C25F-4B3D-BAD2-DE0B7FBFEF82}" sibTransId="{2454D419-0BCF-41B0-93F2-AAF25C152BD6}"/>
    <dgm:cxn modelId="{BD75301C-AC27-4FA4-9024-98B3555A7DF4}" srcId="{A9FE3169-31A8-409A-AC7B-5304B4E0DE44}" destId="{E5F5EE22-540C-4657-8E5D-10F926CDBAE6}" srcOrd="17" destOrd="0" parTransId="{B61BAD14-3811-4457-8C27-819C42550DC5}" sibTransId="{A8440896-F33C-431C-A895-717236879DDB}"/>
    <dgm:cxn modelId="{F82BB723-4B97-421F-8260-C9F843CCF772}" type="presOf" srcId="{DA719032-7F50-4A11-8CEF-B19D8F52CCD9}" destId="{C4192723-48B5-4D8A-9C2A-1E860A41E805}" srcOrd="0" destOrd="14" presId="urn:microsoft.com/office/officeart/2005/8/layout/vList5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DFA2A62B-23BC-404F-8243-28A04A9B97C9}" type="presOf" srcId="{04FA6E73-E04A-43F1-8B27-B278A7CFAB73}" destId="{C4192723-48B5-4D8A-9C2A-1E860A41E805}" srcOrd="0" destOrd="24" presId="urn:microsoft.com/office/officeart/2005/8/layout/vList5"/>
    <dgm:cxn modelId="{477A463D-15EB-4A90-87C5-AB5A0B37BCB5}" srcId="{A9FE3169-31A8-409A-AC7B-5304B4E0DE44}" destId="{4072E499-1FEE-43A6-B129-2A8A96AA776B}" srcOrd="16" destOrd="0" parTransId="{DF483C74-6D68-4B88-BC17-73E9D526D983}" sibTransId="{729C5239-C825-4F57-A144-30D479DD134D}"/>
    <dgm:cxn modelId="{F6A0343E-4A47-41F0-A017-F0D845381CAD}" type="presOf" srcId="{D0BF2DE8-1353-4548-A560-234D160890FD}" destId="{C4192723-48B5-4D8A-9C2A-1E860A41E805}" srcOrd="0" destOrd="13" presId="urn:microsoft.com/office/officeart/2005/8/layout/vList5"/>
    <dgm:cxn modelId="{8B9D8660-89C9-4A9F-841B-50E632F3F3FA}" srcId="{A9FE3169-31A8-409A-AC7B-5304B4E0DE44}" destId="{A819B965-5B68-47CA-8A91-1C6CA37101FF}" srcOrd="12" destOrd="0" parTransId="{EE1B1A18-112F-4315-A1B8-A85025DDBBF1}" sibTransId="{20430DBD-06D8-4217-A5C4-320EA0CF9524}"/>
    <dgm:cxn modelId="{6836BA60-81C8-4DC8-9DC0-8709EFD2A490}" srcId="{A9FE3169-31A8-409A-AC7B-5304B4E0DE44}" destId="{B0F9C604-7822-495B-A395-572FC2E4C43A}" srcOrd="9" destOrd="0" parTransId="{6AD5FF7F-B75F-4A7D-93E6-4553DBDF003E}" sibTransId="{53E83FEA-3B6C-4C35-BCD8-E48513F6C0C7}"/>
    <dgm:cxn modelId="{9EBEC043-DA28-492B-8397-CD3713C31E55}" srcId="{A9FE3169-31A8-409A-AC7B-5304B4E0DE44}" destId="{4D0C9A45-8C39-49E2-AB04-0444677960CC}" srcOrd="6" destOrd="0" parTransId="{09B4161E-AC5B-4152-BE8F-8E35F5955C7A}" sibTransId="{B2BFFEAA-CE02-42EB-BACA-F14F3FD639EA}"/>
    <dgm:cxn modelId="{FE0FE943-DBF9-4A33-A5BC-92FA71D44706}" srcId="{A9FE3169-31A8-409A-AC7B-5304B4E0DE44}" destId="{7C2F0C64-0C11-4908-8DE8-969977C0A6AC}" srcOrd="18" destOrd="0" parTransId="{F921EC19-1198-4DE9-B286-26B117E36415}" sibTransId="{6DC684E0-DF11-4AE7-B77A-D34C8426C396}"/>
    <dgm:cxn modelId="{2CC0E747-9656-4A05-B252-BBEB5B33A0E8}" type="presOf" srcId="{B0FC7055-6C4F-4F80-8CFF-9CF3E103E046}" destId="{C4192723-48B5-4D8A-9C2A-1E860A41E805}" srcOrd="0" destOrd="15" presId="urn:microsoft.com/office/officeart/2005/8/layout/vList5"/>
    <dgm:cxn modelId="{DA320449-03A7-4AAE-80AF-7BD37C4F6B81}" srcId="{A9FE3169-31A8-409A-AC7B-5304B4E0DE44}" destId="{644FEA8E-974D-4CCF-8D3C-7282E08DB373}" srcOrd="10" destOrd="0" parTransId="{712E1022-E209-4AC7-A139-F1BDC3EA4219}" sibTransId="{5099B9C9-1A67-4A7C-9B62-E44F4FDE3BD0}"/>
    <dgm:cxn modelId="{B1C2286A-194A-4CB2-B36F-7C3D9A1B18CE}" type="presOf" srcId="{A15CC9CF-707D-4419-96E5-E34ABFFABB29}" destId="{C4192723-48B5-4D8A-9C2A-1E860A41E805}" srcOrd="0" destOrd="22" presId="urn:microsoft.com/office/officeart/2005/8/layout/vList5"/>
    <dgm:cxn modelId="{CA53C26A-A722-4B52-9F39-F35A14F43957}" type="presOf" srcId="{8B32B0FA-DF5B-412D-B3CD-253A28FF5EDA}" destId="{C4192723-48B5-4D8A-9C2A-1E860A41E805}" srcOrd="0" destOrd="20" presId="urn:microsoft.com/office/officeart/2005/8/layout/vList5"/>
    <dgm:cxn modelId="{473EA26D-C58E-43AA-976C-52598E1336B7}" type="presOf" srcId="{951EF487-FF7B-468B-BBC2-BFC6D576D56C}" destId="{C4192723-48B5-4D8A-9C2A-1E860A41E805}" srcOrd="0" destOrd="11" presId="urn:microsoft.com/office/officeart/2005/8/layout/vList5"/>
    <dgm:cxn modelId="{2BD01C6E-CFDF-4BA3-9049-D2F4CEA87001}" type="presOf" srcId="{3D128572-8C37-404C-B97F-3EE97A1F75E6}" destId="{C4192723-48B5-4D8A-9C2A-1E860A41E805}" srcOrd="0" destOrd="8" presId="urn:microsoft.com/office/officeart/2005/8/layout/vList5"/>
    <dgm:cxn modelId="{27560470-CB48-4F98-BEED-2ED09D9AD6BF}" type="presOf" srcId="{4072E499-1FEE-43A6-B129-2A8A96AA776B}" destId="{C4192723-48B5-4D8A-9C2A-1E860A41E805}" srcOrd="0" destOrd="16" presId="urn:microsoft.com/office/officeart/2005/8/layout/vList5"/>
    <dgm:cxn modelId="{640D6155-9702-4999-9D32-D66F5BB3F781}" type="presOf" srcId="{4D0C9A45-8C39-49E2-AB04-0444677960CC}" destId="{C4192723-48B5-4D8A-9C2A-1E860A41E805}" srcOrd="0" destOrd="6" presId="urn:microsoft.com/office/officeart/2005/8/layout/vList5"/>
    <dgm:cxn modelId="{C3FEEA76-102B-45AE-B740-92C4ECEF1643}" srcId="{A9FE3169-31A8-409A-AC7B-5304B4E0DE44}" destId="{B0FC7055-6C4F-4F80-8CFF-9CF3E103E046}" srcOrd="15" destOrd="0" parTransId="{D9265EA6-F3AD-4E41-A5B6-2002DDA35242}" sibTransId="{D1464892-986E-49C7-8E76-A8CABC3C540B}"/>
    <dgm:cxn modelId="{3FEAB87B-3398-40B5-9CF0-E1E0787A857B}" type="presOf" srcId="{012A8AE1-8D59-4D3D-BD1C-FD0BE10E6C15}" destId="{C4192723-48B5-4D8A-9C2A-1E860A41E805}" srcOrd="0" destOrd="0" presId="urn:microsoft.com/office/officeart/2005/8/layout/vList5"/>
    <dgm:cxn modelId="{F3AC047C-E3A4-4789-B81D-8F1C481D338C}" type="presOf" srcId="{23E42D27-C7FE-42C3-94D5-C2EFE5F7F50C}" destId="{C4192723-48B5-4D8A-9C2A-1E860A41E805}" srcOrd="0" destOrd="19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9DC76D86-2AA1-449A-9129-D6470D52BB16}" type="presOf" srcId="{DF8A037E-3CC2-4F94-B2D7-70709CC64111}" destId="{C4192723-48B5-4D8A-9C2A-1E860A41E805}" srcOrd="0" destOrd="2" presId="urn:microsoft.com/office/officeart/2005/8/layout/vList5"/>
    <dgm:cxn modelId="{F83F2E87-53B4-4174-B785-533F3DEEA704}" srcId="{A9FE3169-31A8-409A-AC7B-5304B4E0DE44}" destId="{951EF487-FF7B-468B-BBC2-BFC6D576D56C}" srcOrd="11" destOrd="0" parTransId="{D23B623C-D8AB-4A7F-A1F2-53A6CF4EB27B}" sibTransId="{2E1733B9-0597-4553-B356-2FE51ACBF4D7}"/>
    <dgm:cxn modelId="{F2A8B78D-DDC9-48D8-814F-A1E5E160D693}" type="presOf" srcId="{29C92F58-6C7B-4F8C-ABF0-E38D5C5EC23D}" destId="{C4192723-48B5-4D8A-9C2A-1E860A41E805}" srcOrd="0" destOrd="7" presId="urn:microsoft.com/office/officeart/2005/8/layout/vList5"/>
    <dgm:cxn modelId="{E2671B91-329F-4692-836D-857F60155881}" type="presOf" srcId="{E5F5EE22-540C-4657-8E5D-10F926CDBAE6}" destId="{C4192723-48B5-4D8A-9C2A-1E860A41E805}" srcOrd="0" destOrd="17" presId="urn:microsoft.com/office/officeart/2005/8/layout/vList5"/>
    <dgm:cxn modelId="{5F645893-9D94-44A0-B8FD-AEEC6ABDA620}" type="presOf" srcId="{91FB2E8D-13A2-4285-B81A-43439ED1E99A}" destId="{C4192723-48B5-4D8A-9C2A-1E860A41E805}" srcOrd="0" destOrd="5" presId="urn:microsoft.com/office/officeart/2005/8/layout/vList5"/>
    <dgm:cxn modelId="{8CF8BB96-777E-41B6-AFA9-933F7507D511}" srcId="{A9FE3169-31A8-409A-AC7B-5304B4E0DE44}" destId="{DF263984-4D2A-4C98-94C2-692A30E82261}" srcOrd="3" destOrd="0" parTransId="{7BA269C8-0554-4E9A-B01D-80BF735BB1FB}" sibTransId="{B7978FC0-5E35-4313-900C-915C1A795C11}"/>
    <dgm:cxn modelId="{7A64CA9A-E2DC-4D69-9E12-1B6DD9BEF859}" srcId="{A9FE3169-31A8-409A-AC7B-5304B4E0DE44}" destId="{D0BF2DE8-1353-4548-A560-234D160890FD}" srcOrd="13" destOrd="0" parTransId="{2108040F-F6A7-4422-8EE6-5DC297B31AB2}" sibTransId="{3C4CEC72-D46B-45B6-8C4A-F7571FF359C8}"/>
    <dgm:cxn modelId="{6E321F9F-C7C3-471E-B049-BD4F3AD529BC}" type="presOf" srcId="{644FEA8E-974D-4CCF-8D3C-7282E08DB373}" destId="{C4192723-48B5-4D8A-9C2A-1E860A41E805}" srcOrd="0" destOrd="10" presId="urn:microsoft.com/office/officeart/2005/8/layout/vList5"/>
    <dgm:cxn modelId="{57670FA6-D4B2-4065-82D6-F9C35547EFCD}" srcId="{A9FE3169-31A8-409A-AC7B-5304B4E0DE44}" destId="{04FA6E73-E04A-43F1-8B27-B278A7CFAB73}" srcOrd="24" destOrd="0" parTransId="{05111201-981D-4849-A497-FD76CC14447F}" sibTransId="{7EA74BF6-A396-43AD-AD0D-B6CDC97C1887}"/>
    <dgm:cxn modelId="{3D2F12A9-666A-46DB-A892-E55C975B3313}" srcId="{A9FE3169-31A8-409A-AC7B-5304B4E0DE44}" destId="{1FF87069-9528-4CE7-A426-63CB622C8487}" srcOrd="21" destOrd="0" parTransId="{0377E7B9-0AAD-4028-907E-95977F81C4F8}" sibTransId="{3C6EE7AD-FE47-46F9-822B-5323098C3612}"/>
    <dgm:cxn modelId="{30D8C3B1-D438-4856-A231-0CBA0DEDAF68}" srcId="{A9FE3169-31A8-409A-AC7B-5304B4E0DE44}" destId="{8B32B0FA-DF5B-412D-B3CD-253A28FF5EDA}" srcOrd="20" destOrd="0" parTransId="{B74082F1-9B47-4FC7-9495-34B9B0874EB3}" sibTransId="{547634BD-5925-4773-987F-8E9375DCEF3E}"/>
    <dgm:cxn modelId="{C86326B5-79E9-4F50-A06E-A454C49A26E7}" type="presOf" srcId="{7C2F0C64-0C11-4908-8DE8-969977C0A6AC}" destId="{C4192723-48B5-4D8A-9C2A-1E860A41E805}" srcOrd="0" destOrd="18" presId="urn:microsoft.com/office/officeart/2005/8/layout/vList5"/>
    <dgm:cxn modelId="{2CDB7DB7-D786-4F08-A873-CD33F28892FC}" srcId="{A9FE3169-31A8-409A-AC7B-5304B4E0DE44}" destId="{23E42D27-C7FE-42C3-94D5-C2EFE5F7F50C}" srcOrd="19" destOrd="0" parTransId="{4F3AC0D1-0295-48C2-A883-20E92B9A077E}" sibTransId="{7E04D2C0-108D-4164-B1BB-0D6A02477A6C}"/>
    <dgm:cxn modelId="{4576FBB9-578A-4275-9C40-82E9FD41921D}" type="presOf" srcId="{DF263984-4D2A-4C98-94C2-692A30E82261}" destId="{C4192723-48B5-4D8A-9C2A-1E860A41E805}" srcOrd="0" destOrd="3" presId="urn:microsoft.com/office/officeart/2005/8/layout/vList5"/>
    <dgm:cxn modelId="{7D82F1BD-CBFB-451F-A1F4-7E15B21632F1}" srcId="{A9FE3169-31A8-409A-AC7B-5304B4E0DE44}" destId="{DA719032-7F50-4A11-8CEF-B19D8F52CCD9}" srcOrd="14" destOrd="0" parTransId="{2FD588D7-36E1-4B57-9E3B-A1C9C4678B4D}" sibTransId="{E4C2ED32-0F3B-4C44-B684-D4E4BCB9D65D}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1D4E40C5-9E11-4444-9BCB-C07CA1F2D758}" srcId="{A9FE3169-31A8-409A-AC7B-5304B4E0DE44}" destId="{A15CC9CF-707D-4419-96E5-E34ABFFABB29}" srcOrd="22" destOrd="0" parTransId="{EFF9E561-C89B-4D17-A17F-7F94162C151E}" sibTransId="{B5BF5A9B-1165-4119-9D04-862D9FA3646C}"/>
    <dgm:cxn modelId="{4A189FCC-D464-4AFD-A40B-83031D45AA30}" srcId="{A9FE3169-31A8-409A-AC7B-5304B4E0DE44}" destId="{AB3459EC-C7D9-4C7E-A7BC-7C1C88738AB0}" srcOrd="23" destOrd="0" parTransId="{0F368294-441D-4808-8C91-F8A7AB6253FE}" sibTransId="{C3633561-34D8-491E-96D7-F502439E657A}"/>
    <dgm:cxn modelId="{6AC2BFCF-15C0-4F72-841D-D0334172D36F}" srcId="{A9FE3169-31A8-409A-AC7B-5304B4E0DE44}" destId="{8BC3010A-2943-4C20-B255-6C966820C3AF}" srcOrd="4" destOrd="0" parTransId="{BC8A2A9D-F02D-4043-BB77-B4EE9B9748BD}" sibTransId="{40A100E2-0134-4CA5-BC41-7B692507B809}"/>
    <dgm:cxn modelId="{03BDFED5-8900-4AA6-9245-CA1D7C3131AD}" type="presOf" srcId="{8BC3010A-2943-4C20-B255-6C966820C3AF}" destId="{C4192723-48B5-4D8A-9C2A-1E860A41E805}" srcOrd="0" destOrd="4" presId="urn:microsoft.com/office/officeart/2005/8/layout/vList5"/>
    <dgm:cxn modelId="{DB4D86DC-A7CA-48AF-BD2C-C8156764953A}" type="presOf" srcId="{1FF87069-9528-4CE7-A426-63CB622C8487}" destId="{C4192723-48B5-4D8A-9C2A-1E860A41E805}" srcOrd="0" destOrd="21" presId="urn:microsoft.com/office/officeart/2005/8/layout/vList5"/>
    <dgm:cxn modelId="{57A90EDD-96A9-4104-83FD-83709FDAB5F4}" srcId="{A9FE3169-31A8-409A-AC7B-5304B4E0DE44}" destId="{91FB2E8D-13A2-4285-B81A-43439ED1E99A}" srcOrd="5" destOrd="0" parTransId="{C1DDCBBD-AAD8-4A41-97FD-4B13946FC829}" sibTransId="{4D1E532D-4898-45B5-BE51-0CBF9367E7FA}"/>
    <dgm:cxn modelId="{A4BFEFEC-2141-45E0-9A96-601B986EDA28}" srcId="{A9FE3169-31A8-409A-AC7B-5304B4E0DE44}" destId="{29C92F58-6C7B-4F8C-ABF0-E38D5C5EC23D}" srcOrd="7" destOrd="0" parTransId="{A8827138-F76E-4282-A521-CD2A3526DB9E}" sibTransId="{87561FC9-C81E-4283-96C1-174340B02AD2}"/>
    <dgm:cxn modelId="{E474C6F1-5A39-47D2-8563-D93721C0AAB6}" type="presOf" srcId="{B0F9C604-7822-495B-A395-572FC2E4C43A}" destId="{C4192723-48B5-4D8A-9C2A-1E860A41E805}" srcOrd="0" destOrd="9" presId="urn:microsoft.com/office/officeart/2005/8/layout/vList5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поддержку собственного производства коровьего или козьего молока, реализованного  и (или) отгруженного на собственную переработку </a:t>
          </a:r>
        </a:p>
        <a:p>
          <a:pPr>
            <a:buFontTx/>
            <a:buNone/>
          </a:pPr>
          <a:endParaRPr lang="ru-RU" altLang="ru-RU" sz="1800" b="1" i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buFontTx/>
            <a:buNone/>
          </a:pPr>
          <a:r>
            <a:rPr lang="ru-RU" altLang="ru-RU" sz="1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(ежемесячно и (или) ежеквартально до 25 числа месяца, следующего за отчетным) </a:t>
          </a:r>
          <a:endParaRPr lang="ru-RU" sz="1800" dirty="0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F6D24E1E-4459-42B2-9CCC-E5A66EFD8B30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Надой на 1 фур./корову более 5000 л :</a:t>
          </a:r>
          <a:endParaRPr lang="ru-RU" sz="1800" b="0" i="1" dirty="0">
            <a:solidFill>
              <a:schemeClr val="tx1"/>
            </a:solidFill>
          </a:endParaRPr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/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>
            <a:buNone/>
          </a:pP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AB3459EC-C7D9-4C7E-A7BC-7C1C88738AB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368294-441D-4808-8C91-F8A7AB6253FE}" type="parTrans" cxnId="{4A189FCC-D464-4AFD-A40B-83031D45AA30}">
      <dgm:prSet/>
      <dgm:spPr/>
      <dgm:t>
        <a:bodyPr/>
        <a:lstStyle/>
        <a:p>
          <a:endParaRPr lang="ru-RU"/>
        </a:p>
      </dgm:t>
    </dgm:pt>
    <dgm:pt modelId="{C3633561-34D8-491E-96D7-F502439E657A}" type="sibTrans" cxnId="{4A189FCC-D464-4AFD-A40B-83031D45AA30}">
      <dgm:prSet/>
      <dgm:spPr/>
      <dgm:t>
        <a:bodyPr/>
        <a:lstStyle/>
        <a:p>
          <a:endParaRPr lang="ru-RU"/>
        </a:p>
      </dgm:t>
    </dgm:pt>
    <dgm:pt modelId="{012A8AE1-8D59-4D3D-BD1C-FD0BE10E6C15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sz="1800" b="1" dirty="0">
            <a:solidFill>
              <a:schemeClr val="tx1"/>
            </a:solidFill>
          </a:endParaRPr>
        </a:p>
      </dgm:t>
    </dgm:pt>
    <dgm:pt modelId="{2A81C2AB-4718-43ED-A04D-93119C59EEE6}" type="parTrans" cxnId="{3F1AF810-3697-488A-85DF-A88F7C24EF95}">
      <dgm:prSet/>
      <dgm:spPr/>
    </dgm:pt>
    <dgm:pt modelId="{F8F2381C-E92B-411D-9C81-17C65E426581}" type="sibTrans" cxnId="{3F1AF810-3697-488A-85DF-A88F7C24EF95}">
      <dgm:prSet/>
      <dgm:spPr/>
    </dgm:pt>
    <dgm:pt modelId="{7D831B15-2A96-472E-A23C-B7522C2FE2B4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12,00 руб./ л</a:t>
          </a:r>
        </a:p>
      </dgm:t>
    </dgm:pt>
    <dgm:pt modelId="{919C72E4-63A5-4D47-A776-0D4B3B8E1DC3}" type="parTrans" cxnId="{2DEE1697-4F49-4FF2-8C55-4E38F14E66F2}">
      <dgm:prSet/>
      <dgm:spPr/>
      <dgm:t>
        <a:bodyPr/>
        <a:lstStyle/>
        <a:p>
          <a:endParaRPr lang="ru-RU"/>
        </a:p>
      </dgm:t>
    </dgm:pt>
    <dgm:pt modelId="{79D98737-C752-48AA-9F8B-C264F7568BC6}" type="sibTrans" cxnId="{2DEE1697-4F49-4FF2-8C55-4E38F14E66F2}">
      <dgm:prSet/>
      <dgm:spPr/>
      <dgm:t>
        <a:bodyPr/>
        <a:lstStyle/>
        <a:p>
          <a:endParaRPr lang="ru-RU"/>
        </a:p>
      </dgm:t>
    </dgm:pt>
    <dgm:pt modelId="{D8333A42-CDBA-48B0-9066-2203E0EFAC85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8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DB2CCB-BA80-4912-8B19-DEC36571BB08}" type="parTrans" cxnId="{E2DEBF7F-F2B3-491C-BAD1-4957118C8107}">
      <dgm:prSet/>
      <dgm:spPr/>
      <dgm:t>
        <a:bodyPr/>
        <a:lstStyle/>
        <a:p>
          <a:endParaRPr lang="ru-RU"/>
        </a:p>
      </dgm:t>
    </dgm:pt>
    <dgm:pt modelId="{C464407D-B997-41AD-88CD-FF76BBFDB68C}" type="sibTrans" cxnId="{E2DEBF7F-F2B3-491C-BAD1-4957118C8107}">
      <dgm:prSet/>
      <dgm:spPr/>
      <dgm:t>
        <a:bodyPr/>
        <a:lstStyle/>
        <a:p>
          <a:endParaRPr lang="ru-RU"/>
        </a:p>
      </dgm:t>
    </dgm:pt>
    <dgm:pt modelId="{CA63171E-759C-413A-A81C-56F3B410495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Надой на 1 фур. /корову менее 5000 л:</a:t>
          </a:r>
        </a:p>
      </dgm:t>
    </dgm:pt>
    <dgm:pt modelId="{2D7B6ABD-9492-4871-A3BC-635BF126312F}" type="parTrans" cxnId="{B4B7A2AB-D74F-429F-B79E-2267432E8F8A}">
      <dgm:prSet/>
      <dgm:spPr/>
      <dgm:t>
        <a:bodyPr/>
        <a:lstStyle/>
        <a:p>
          <a:endParaRPr lang="ru-RU"/>
        </a:p>
      </dgm:t>
    </dgm:pt>
    <dgm:pt modelId="{0434181F-E970-4FDD-A4C5-63380537A76A}" type="sibTrans" cxnId="{B4B7A2AB-D74F-429F-B79E-2267432E8F8A}">
      <dgm:prSet/>
      <dgm:spPr/>
      <dgm:t>
        <a:bodyPr/>
        <a:lstStyle/>
        <a:p>
          <a:endParaRPr lang="ru-RU"/>
        </a:p>
      </dgm:t>
    </dgm:pt>
    <dgm:pt modelId="{55508958-A972-40F6-8F17-576E3363C145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10,00 руб./л </a:t>
          </a:r>
        </a:p>
      </dgm:t>
    </dgm:pt>
    <dgm:pt modelId="{3BEB24D6-A1C3-40E0-A856-A1CD3C067E53}" type="parTrans" cxnId="{4AC2AD65-AC96-4766-82FA-37886BD9C94B}">
      <dgm:prSet/>
      <dgm:spPr/>
      <dgm:t>
        <a:bodyPr/>
        <a:lstStyle/>
        <a:p>
          <a:endParaRPr lang="ru-RU"/>
        </a:p>
      </dgm:t>
    </dgm:pt>
    <dgm:pt modelId="{46E074C9-360A-4FF2-A41C-131FAD65C0E4}" type="sibTrans" cxnId="{4AC2AD65-AC96-4766-82FA-37886BD9C94B}">
      <dgm:prSet/>
      <dgm:spPr/>
      <dgm:t>
        <a:bodyPr/>
        <a:lstStyle/>
        <a:p>
          <a:endParaRPr lang="ru-RU"/>
        </a:p>
      </dgm:t>
    </dgm:pt>
    <dgm:pt modelId="{59BF653D-4619-4258-BDBC-FB51AA02A05A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1 число месяца обращения </a:t>
          </a:r>
          <a:r>
            <a:rPr lang="ru-RU" altLang="ru-RU" sz="1800" b="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коров</a:t>
          </a:r>
          <a:r>
            <a:rPr lang="ru-RU" alt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не менее 20 гол.</a:t>
          </a:r>
        </a:p>
      </dgm:t>
    </dgm:pt>
    <dgm:pt modelId="{F7C3B6DC-46E9-440A-8D07-978A8637A143}" type="parTrans" cxnId="{CC3EC35A-78F8-4D60-B492-7BC90EE360EF}">
      <dgm:prSet/>
      <dgm:spPr/>
      <dgm:t>
        <a:bodyPr/>
        <a:lstStyle/>
        <a:p>
          <a:endParaRPr lang="ru-RU"/>
        </a:p>
      </dgm:t>
    </dgm:pt>
    <dgm:pt modelId="{823F1D9E-BBAA-4EF0-B94C-A63D11D7FD78}" type="sibTrans" cxnId="{CC3EC35A-78F8-4D60-B492-7BC90EE360EF}">
      <dgm:prSet/>
      <dgm:spPr/>
      <dgm:t>
        <a:bodyPr/>
        <a:lstStyle/>
        <a:p>
          <a:endParaRPr lang="ru-RU"/>
        </a:p>
      </dgm:t>
    </dgm:pt>
    <dgm:pt modelId="{6010B128-0812-493D-86E7-B40AF9759B96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8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14EC5A-1FC6-453F-AFEB-2B336EE9966B}" type="parTrans" cxnId="{7464D000-E9FC-481F-92BC-3AA1725CE6A4}">
      <dgm:prSet/>
      <dgm:spPr/>
    </dgm:pt>
    <dgm:pt modelId="{2E076CDB-05B0-4A8D-B46F-8B704DA9D730}" type="sibTrans" cxnId="{7464D000-E9FC-481F-92BC-3AA1725CE6A4}">
      <dgm:prSet/>
      <dgm:spPr/>
    </dgm:pt>
    <dgm:pt modelId="{5334AFDF-26FB-443D-B57D-EC9FB220C768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(или) увеличение  поголовья  молочных коров  (за 2 года) </a:t>
          </a:r>
        </a:p>
      </dgm:t>
    </dgm:pt>
    <dgm:pt modelId="{5D511AED-5302-48CA-B65A-522CFB9B8FEE}" type="parTrans" cxnId="{CE701AB5-0089-4642-A7F8-ABCFC21795A8}">
      <dgm:prSet/>
      <dgm:spPr/>
      <dgm:t>
        <a:bodyPr/>
        <a:lstStyle/>
        <a:p>
          <a:endParaRPr lang="ru-RU"/>
        </a:p>
      </dgm:t>
    </dgm:pt>
    <dgm:pt modelId="{7B32FF34-55C2-4AC3-9528-191FC87BCF63}" type="sibTrans" cxnId="{CE701AB5-0089-4642-A7F8-ABCFC21795A8}">
      <dgm:prSet/>
      <dgm:spPr/>
      <dgm:t>
        <a:bodyPr/>
        <a:lstStyle/>
        <a:p>
          <a:endParaRPr lang="ru-RU"/>
        </a:p>
      </dgm:t>
    </dgm:pt>
    <dgm:pt modelId="{7A7C1462-490E-4FFB-B8B1-8585894007F1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(или) увеличение  объемов производства молока  (за 2 года) </a:t>
          </a:r>
        </a:p>
      </dgm:t>
    </dgm:pt>
    <dgm:pt modelId="{72B92347-FC4A-4572-9465-3546FB262E27}" type="parTrans" cxnId="{C542FBE1-2DF3-4503-B229-D534C66364A1}">
      <dgm:prSet/>
      <dgm:spPr/>
      <dgm:t>
        <a:bodyPr/>
        <a:lstStyle/>
        <a:p>
          <a:endParaRPr lang="ru-RU"/>
        </a:p>
      </dgm:t>
    </dgm:pt>
    <dgm:pt modelId="{0AA5296C-25D5-4286-8A61-D423A68958F7}" type="sibTrans" cxnId="{C542FBE1-2DF3-4503-B229-D534C66364A1}">
      <dgm:prSet/>
      <dgm:spPr/>
      <dgm:t>
        <a:bodyPr/>
        <a:lstStyle/>
        <a:p>
          <a:endParaRPr lang="ru-RU"/>
        </a:p>
      </dgm:t>
    </dgm:pt>
    <dgm:pt modelId="{848C80D2-8E3F-4609-B830-6D17D736961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123607-93AE-4A93-916D-D8DDE5D76E91}" type="parTrans" cxnId="{B11E7892-2139-4E56-8DE3-AABE9E6F7723}">
      <dgm:prSet/>
      <dgm:spPr/>
      <dgm:t>
        <a:bodyPr/>
        <a:lstStyle/>
        <a:p>
          <a:endParaRPr lang="ru-RU"/>
        </a:p>
      </dgm:t>
    </dgm:pt>
    <dgm:pt modelId="{EACFD2B2-92AF-49D8-AD4C-5EE8E79E02E8}" type="sibTrans" cxnId="{B11E7892-2139-4E56-8DE3-AABE9E6F7723}">
      <dgm:prSet/>
      <dgm:spPr/>
      <dgm:t>
        <a:bodyPr/>
        <a:lstStyle/>
        <a:p>
          <a:endParaRPr lang="ru-RU"/>
        </a:p>
      </dgm:t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14301">
        <dgm:presLayoutVars>
          <dgm:bulletEnabled val="1"/>
        </dgm:presLayoutVars>
      </dgm:prSet>
      <dgm:spPr/>
    </dgm:pt>
  </dgm:ptLst>
  <dgm:cxnLst>
    <dgm:cxn modelId="{7464D000-E9FC-481F-92BC-3AA1725CE6A4}" srcId="{A9FE3169-31A8-409A-AC7B-5304B4E0DE44}" destId="{6010B128-0812-493D-86E7-B40AF9759B96}" srcOrd="6" destOrd="0" parTransId="{8014EC5A-1FC6-453F-AFEB-2B336EE9966B}" sibTransId="{2E076CDB-05B0-4A8D-B46F-8B704DA9D730}"/>
    <dgm:cxn modelId="{FD201901-B9F3-416C-A8AC-8069F60225AA}" type="presOf" srcId="{D8333A42-CDBA-48B0-9066-2203E0EFAC85}" destId="{C4192723-48B5-4D8A-9C2A-1E860A41E805}" srcOrd="0" destOrd="3" presId="urn:microsoft.com/office/officeart/2005/8/layout/vList5"/>
    <dgm:cxn modelId="{3028430D-6073-4C47-9087-8A994A142700}" type="presOf" srcId="{AB3459EC-C7D9-4C7E-A7BC-7C1C88738AB0}" destId="{C4192723-48B5-4D8A-9C2A-1E860A41E805}" srcOrd="0" destOrd="11" presId="urn:microsoft.com/office/officeart/2005/8/layout/vList5"/>
    <dgm:cxn modelId="{3F1AF810-3697-488A-85DF-A88F7C24EF95}" srcId="{A9FE3169-31A8-409A-AC7B-5304B4E0DE44}" destId="{012A8AE1-8D59-4D3D-BD1C-FD0BE10E6C15}" srcOrd="0" destOrd="0" parTransId="{2A81C2AB-4718-43ED-A04D-93119C59EEE6}" sibTransId="{F8F2381C-E92B-411D-9C81-17C65E426581}"/>
    <dgm:cxn modelId="{61C66712-3392-4058-9E69-B5BCB4A1DF0A}" type="presOf" srcId="{6010B128-0812-493D-86E7-B40AF9759B96}" destId="{C4192723-48B5-4D8A-9C2A-1E860A41E805}" srcOrd="0" destOrd="6" presId="urn:microsoft.com/office/officeart/2005/8/layout/vList5"/>
    <dgm:cxn modelId="{C9719A17-4705-4FE5-BD36-E41495CDC05D}" type="presOf" srcId="{F6D24E1E-4459-42B2-9CCC-E5A66EFD8B30}" destId="{C4192723-48B5-4D8A-9C2A-1E860A41E805}" srcOrd="0" destOrd="1" presId="urn:microsoft.com/office/officeart/2005/8/layout/vList5"/>
    <dgm:cxn modelId="{0620DC1A-E7F3-46EB-B7A8-C9AAD15C7955}" srcId="{A9FE3169-31A8-409A-AC7B-5304B4E0DE44}" destId="{F6D24E1E-4459-42B2-9CCC-E5A66EFD8B30}" srcOrd="1" destOrd="0" parTransId="{495874C1-C25F-4B3D-BAD2-DE0B7FBFEF82}" sibTransId="{2454D419-0BCF-41B0-93F2-AAF25C152BD6}"/>
    <dgm:cxn modelId="{2E486723-A76B-4BFE-95BF-5102A4A7204E}" type="presOf" srcId="{59BF653D-4619-4258-BDBC-FB51AA02A05A}" destId="{C4192723-48B5-4D8A-9C2A-1E860A41E805}" srcOrd="0" destOrd="7" presId="urn:microsoft.com/office/officeart/2005/8/layout/vList5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DFA2A62B-23BC-404F-8243-28A04A9B97C9}" type="presOf" srcId="{04FA6E73-E04A-43F1-8B27-B278A7CFAB73}" destId="{C4192723-48B5-4D8A-9C2A-1E860A41E805}" srcOrd="0" destOrd="12" presId="urn:microsoft.com/office/officeart/2005/8/layout/vList5"/>
    <dgm:cxn modelId="{0FAE602D-600D-4AEF-A458-4C1CCAAEE617}" type="presOf" srcId="{7D831B15-2A96-472E-A23C-B7522C2FE2B4}" destId="{C4192723-48B5-4D8A-9C2A-1E860A41E805}" srcOrd="0" destOrd="2" presId="urn:microsoft.com/office/officeart/2005/8/layout/vList5"/>
    <dgm:cxn modelId="{C7D98236-E1F6-43A7-903A-86FFA45E8107}" type="presOf" srcId="{5334AFDF-26FB-443D-B57D-EC9FB220C768}" destId="{C4192723-48B5-4D8A-9C2A-1E860A41E805}" srcOrd="0" destOrd="8" presId="urn:microsoft.com/office/officeart/2005/8/layout/vList5"/>
    <dgm:cxn modelId="{9E47335E-C90E-4547-A758-590A735D0DB3}" type="presOf" srcId="{848C80D2-8E3F-4609-B830-6D17D7369613}" destId="{C4192723-48B5-4D8A-9C2A-1E860A41E805}" srcOrd="0" destOrd="10" presId="urn:microsoft.com/office/officeart/2005/8/layout/vList5"/>
    <dgm:cxn modelId="{0C1D1C5F-A49B-4067-BC27-F7A7A16C8ABF}" type="presOf" srcId="{CA63171E-759C-413A-A81C-56F3B4104950}" destId="{C4192723-48B5-4D8A-9C2A-1E860A41E805}" srcOrd="0" destOrd="4" presId="urn:microsoft.com/office/officeart/2005/8/layout/vList5"/>
    <dgm:cxn modelId="{4AC2AD65-AC96-4766-82FA-37886BD9C94B}" srcId="{A9FE3169-31A8-409A-AC7B-5304B4E0DE44}" destId="{55508958-A972-40F6-8F17-576E3363C145}" srcOrd="5" destOrd="0" parTransId="{3BEB24D6-A1C3-40E0-A856-A1CD3C067E53}" sibTransId="{46E074C9-360A-4FF2-A41C-131FAD65C0E4}"/>
    <dgm:cxn modelId="{7F44BE6E-B15C-4CDD-B962-C1E0F465BA24}" type="presOf" srcId="{7A7C1462-490E-4FFB-B8B1-8585894007F1}" destId="{C4192723-48B5-4D8A-9C2A-1E860A41E805}" srcOrd="0" destOrd="9" presId="urn:microsoft.com/office/officeart/2005/8/layout/vList5"/>
    <dgm:cxn modelId="{493B7D6F-27BD-423E-8DAC-0F3C152C343D}" type="presOf" srcId="{55508958-A972-40F6-8F17-576E3363C145}" destId="{C4192723-48B5-4D8A-9C2A-1E860A41E805}" srcOrd="0" destOrd="5" presId="urn:microsoft.com/office/officeart/2005/8/layout/vList5"/>
    <dgm:cxn modelId="{CC3EC35A-78F8-4D60-B492-7BC90EE360EF}" srcId="{A9FE3169-31A8-409A-AC7B-5304B4E0DE44}" destId="{59BF653D-4619-4258-BDBC-FB51AA02A05A}" srcOrd="7" destOrd="0" parTransId="{F7C3B6DC-46E9-440A-8D07-978A8637A143}" sibTransId="{823F1D9E-BBAA-4EF0-B94C-A63D11D7FD78}"/>
    <dgm:cxn modelId="{3FEAB87B-3398-40B5-9CF0-E1E0787A857B}" type="presOf" srcId="{012A8AE1-8D59-4D3D-BD1C-FD0BE10E6C15}" destId="{C4192723-48B5-4D8A-9C2A-1E860A41E805}" srcOrd="0" destOrd="0" presId="urn:microsoft.com/office/officeart/2005/8/layout/vList5"/>
    <dgm:cxn modelId="{E2DEBF7F-F2B3-491C-BAD1-4957118C8107}" srcId="{A9FE3169-31A8-409A-AC7B-5304B4E0DE44}" destId="{D8333A42-CDBA-48B0-9066-2203E0EFAC85}" srcOrd="3" destOrd="0" parTransId="{71DB2CCB-BA80-4912-8B19-DEC36571BB08}" sibTransId="{C464407D-B997-41AD-88CD-FF76BBFDB68C}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B11E7892-2139-4E56-8DE3-AABE9E6F7723}" srcId="{A9FE3169-31A8-409A-AC7B-5304B4E0DE44}" destId="{848C80D2-8E3F-4609-B830-6D17D7369613}" srcOrd="10" destOrd="0" parTransId="{F3123607-93AE-4A93-916D-D8DDE5D76E91}" sibTransId="{EACFD2B2-92AF-49D8-AD4C-5EE8E79E02E8}"/>
    <dgm:cxn modelId="{2DEE1697-4F49-4FF2-8C55-4E38F14E66F2}" srcId="{A9FE3169-31A8-409A-AC7B-5304B4E0DE44}" destId="{7D831B15-2A96-472E-A23C-B7522C2FE2B4}" srcOrd="2" destOrd="0" parTransId="{919C72E4-63A5-4D47-A776-0D4B3B8E1DC3}" sibTransId="{79D98737-C752-48AA-9F8B-C264F7568BC6}"/>
    <dgm:cxn modelId="{57670FA6-D4B2-4065-82D6-F9C35547EFCD}" srcId="{A9FE3169-31A8-409A-AC7B-5304B4E0DE44}" destId="{04FA6E73-E04A-43F1-8B27-B278A7CFAB73}" srcOrd="12" destOrd="0" parTransId="{05111201-981D-4849-A497-FD76CC14447F}" sibTransId="{7EA74BF6-A396-43AD-AD0D-B6CDC97C1887}"/>
    <dgm:cxn modelId="{B4B7A2AB-D74F-429F-B79E-2267432E8F8A}" srcId="{A9FE3169-31A8-409A-AC7B-5304B4E0DE44}" destId="{CA63171E-759C-413A-A81C-56F3B4104950}" srcOrd="4" destOrd="0" parTransId="{2D7B6ABD-9492-4871-A3BC-635BF126312F}" sibTransId="{0434181F-E970-4FDD-A4C5-63380537A76A}"/>
    <dgm:cxn modelId="{CE701AB5-0089-4642-A7F8-ABCFC21795A8}" srcId="{A9FE3169-31A8-409A-AC7B-5304B4E0DE44}" destId="{5334AFDF-26FB-443D-B57D-EC9FB220C768}" srcOrd="8" destOrd="0" parTransId="{5D511AED-5302-48CA-B65A-522CFB9B8FEE}" sibTransId="{7B32FF34-55C2-4AC3-9528-191FC87BCF63}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4A189FCC-D464-4AFD-A40B-83031D45AA30}" srcId="{A9FE3169-31A8-409A-AC7B-5304B4E0DE44}" destId="{AB3459EC-C7D9-4C7E-A7BC-7C1C88738AB0}" srcOrd="11" destOrd="0" parTransId="{0F368294-441D-4808-8C91-F8A7AB6253FE}" sibTransId="{C3633561-34D8-491E-96D7-F502439E657A}"/>
    <dgm:cxn modelId="{C542FBE1-2DF3-4503-B229-D534C66364A1}" srcId="{A9FE3169-31A8-409A-AC7B-5304B4E0DE44}" destId="{7A7C1462-490E-4FFB-B8B1-8585894007F1}" srcOrd="9" destOrd="0" parTransId="{72B92347-FC4A-4572-9465-3546FB262E27}" sibTransId="{0AA5296C-25D5-4286-8A61-D423A68958F7}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закуп молока-сырья в  ЛПХ, КФХ и его поставку на дальнейшую переработку , т.ч. собственную</a:t>
          </a:r>
          <a:endParaRPr lang="ru-RU" sz="1800" dirty="0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F6D24E1E-4459-42B2-9CCC-E5A66EFD8B30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1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6,71 руб. за литр </a:t>
          </a:r>
          <a:endParaRPr lang="ru-RU" sz="1800" b="1" i="0" dirty="0">
            <a:solidFill>
              <a:schemeClr val="tx1"/>
            </a:solidFill>
          </a:endParaRPr>
        </a:p>
      </dgm:t>
    </dgm:pt>
    <dgm:pt modelId="{495874C1-C25F-4B3D-BAD2-DE0B7FBFEF82}" type="parTrans" cxnId="{0620DC1A-E7F3-46EB-B7A8-C9AAD15C7955}">
      <dgm:prSet/>
      <dgm:spPr/>
      <dgm:t>
        <a:bodyPr/>
        <a:lstStyle/>
        <a:p>
          <a:endParaRPr lang="ru-RU"/>
        </a:p>
      </dgm:t>
    </dgm:pt>
    <dgm:pt modelId="{2454D419-0BCF-41B0-93F2-AAF25C152BD6}" type="sibTrans" cxnId="{0620DC1A-E7F3-46EB-B7A8-C9AAD15C7955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>
            <a:buNone/>
          </a:pP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AB3459EC-C7D9-4C7E-A7BC-7C1C88738AB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368294-441D-4808-8C91-F8A7AB6253FE}" type="parTrans" cxnId="{4A189FCC-D464-4AFD-A40B-83031D45AA30}">
      <dgm:prSet/>
      <dgm:spPr/>
      <dgm:t>
        <a:bodyPr/>
        <a:lstStyle/>
        <a:p>
          <a:endParaRPr lang="ru-RU"/>
        </a:p>
      </dgm:t>
    </dgm:pt>
    <dgm:pt modelId="{C3633561-34D8-491E-96D7-F502439E657A}" type="sibTrans" cxnId="{4A189FCC-D464-4AFD-A40B-83031D45AA30}">
      <dgm:prSet/>
      <dgm:spPr/>
      <dgm:t>
        <a:bodyPr/>
        <a:lstStyle/>
        <a:p>
          <a:endParaRPr lang="ru-RU"/>
        </a:p>
      </dgm:t>
    </dgm:pt>
    <dgm:pt modelId="{012A8AE1-8D59-4D3D-BD1C-FD0BE10E6C15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sz="1400" b="1" i="0" dirty="0">
            <a:solidFill>
              <a:schemeClr val="tx1"/>
            </a:solidFill>
          </a:endParaRPr>
        </a:p>
      </dgm:t>
    </dgm:pt>
    <dgm:pt modelId="{2A81C2AB-4718-43ED-A04D-93119C59EEE6}" type="parTrans" cxnId="{3F1AF810-3697-488A-85DF-A88F7C24EF95}">
      <dgm:prSet/>
      <dgm:spPr/>
    </dgm:pt>
    <dgm:pt modelId="{F8F2381C-E92B-411D-9C81-17C65E426581}" type="sibTrans" cxnId="{3F1AF810-3697-488A-85DF-A88F7C24EF95}">
      <dgm:prSet/>
      <dgm:spPr/>
    </dgm:pt>
    <dgm:pt modelId="{97CB76F5-B5BB-4C8E-A8AD-246A6A52D729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(20 % от средней цены реализации молока </a:t>
          </a:r>
        </a:p>
      </dgm:t>
    </dgm:pt>
    <dgm:pt modelId="{FB5DDAF2-1E01-4F27-8A10-009B3768A498}" type="parTrans" cxnId="{E571A1C1-DC90-49CA-83D2-D96AA6885391}">
      <dgm:prSet/>
      <dgm:spPr/>
      <dgm:t>
        <a:bodyPr/>
        <a:lstStyle/>
        <a:p>
          <a:endParaRPr lang="ru-RU"/>
        </a:p>
      </dgm:t>
    </dgm:pt>
    <dgm:pt modelId="{C6AE0E32-5B50-4B56-AFB5-9A7E7414059C}" type="sibTrans" cxnId="{E571A1C1-DC90-49CA-83D2-D96AA6885391}">
      <dgm:prSet/>
      <dgm:spPr/>
      <dgm:t>
        <a:bodyPr/>
        <a:lstStyle/>
        <a:p>
          <a:endParaRPr lang="ru-RU"/>
        </a:p>
      </dgm:t>
    </dgm:pt>
    <dgm:pt modelId="{4C03A2BD-1483-43A3-AA89-6358C7D5CD46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данным </a:t>
          </a:r>
          <a:r>
            <a:rPr lang="ru-RU" altLang="ru-RU" sz="1800" b="0" i="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Бурятстата</a:t>
          </a: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</dgm:t>
    </dgm:pt>
    <dgm:pt modelId="{84600B29-F8B7-4151-94AF-01C7FF0E4FF5}" type="parTrans" cxnId="{A585CBFD-8D59-4310-A39B-43D2D8A859AA}">
      <dgm:prSet/>
      <dgm:spPr/>
      <dgm:t>
        <a:bodyPr/>
        <a:lstStyle/>
        <a:p>
          <a:endParaRPr lang="ru-RU"/>
        </a:p>
      </dgm:t>
    </dgm:pt>
    <dgm:pt modelId="{E3B7E37F-FC4F-4263-9346-1FA9EDF0CCE0}" type="sibTrans" cxnId="{A585CBFD-8D59-4310-A39B-43D2D8A859AA}">
      <dgm:prSet/>
      <dgm:spPr/>
      <dgm:t>
        <a:bodyPr/>
        <a:lstStyle/>
        <a:p>
          <a:endParaRPr lang="ru-RU"/>
        </a:p>
      </dgm:t>
    </dgm:pt>
    <dgm:pt modelId="{2FF4E818-BAC5-44C5-8E3F-D5835F65C7EF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Наличие договоров со сдатчиками молока</a:t>
          </a:r>
        </a:p>
      </dgm:t>
    </dgm:pt>
    <dgm:pt modelId="{59696D70-135C-4E76-BEE2-BB096F3D92AB}" type="parTrans" cxnId="{E7424829-F894-4D7D-B1B3-EE2E77B354BF}">
      <dgm:prSet/>
      <dgm:spPr/>
      <dgm:t>
        <a:bodyPr/>
        <a:lstStyle/>
        <a:p>
          <a:endParaRPr lang="ru-RU"/>
        </a:p>
      </dgm:t>
    </dgm:pt>
    <dgm:pt modelId="{8FB3F14A-FDC4-41F8-9394-94CEED161E71}" type="sibTrans" cxnId="{E7424829-F894-4D7D-B1B3-EE2E77B354BF}">
      <dgm:prSet/>
      <dgm:spPr/>
      <dgm:t>
        <a:bodyPr/>
        <a:lstStyle/>
        <a:p>
          <a:endParaRPr lang="ru-RU"/>
        </a:p>
      </dgm:t>
    </dgm:pt>
    <dgm:pt modelId="{266A8DF4-70D5-4829-8463-80B5BDFDFD9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800" b="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A6E989-F175-42F4-92B6-26D4B1716B8F}" type="parTrans" cxnId="{51987088-8666-48E4-B57F-413C63EEF077}">
      <dgm:prSet/>
      <dgm:spPr/>
    </dgm:pt>
    <dgm:pt modelId="{2FCFBCEB-3937-4BA0-8762-AE7915272A29}" type="sibTrans" cxnId="{51987088-8666-48E4-B57F-413C63EEF077}">
      <dgm:prSet/>
      <dgm:spPr/>
    </dgm:pt>
    <dgm:pt modelId="{68E60768-4707-465B-B31C-5156717B4F22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800" b="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821DFE-1229-418B-9F0F-57805E96FAD6}" type="parTrans" cxnId="{3F086F1F-8808-491D-8068-6576BA2AF4CE}">
      <dgm:prSet/>
      <dgm:spPr/>
      <dgm:t>
        <a:bodyPr/>
        <a:lstStyle/>
        <a:p>
          <a:endParaRPr lang="ru-RU"/>
        </a:p>
      </dgm:t>
    </dgm:pt>
    <dgm:pt modelId="{0128F4B1-16DD-4C21-B44E-D62E0D90FC62}" type="sibTrans" cxnId="{3F086F1F-8808-491D-8068-6576BA2AF4CE}">
      <dgm:prSet/>
      <dgm:spPr/>
      <dgm:t>
        <a:bodyPr/>
        <a:lstStyle/>
        <a:p>
          <a:endParaRPr lang="ru-RU"/>
        </a:p>
      </dgm:t>
    </dgm:pt>
    <dgm:pt modelId="{27517596-1C70-46E4-A594-D441E1E50995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Подтверждение оплаты за закупленное молоко</a:t>
          </a:r>
        </a:p>
      </dgm:t>
    </dgm:pt>
    <dgm:pt modelId="{E409FA03-E358-4B41-B055-506FA8A7A8E9}" type="parTrans" cxnId="{93D1EC6E-FEEA-43AC-AA64-8A07C9F7009C}">
      <dgm:prSet/>
      <dgm:spPr/>
      <dgm:t>
        <a:bodyPr/>
        <a:lstStyle/>
        <a:p>
          <a:endParaRPr lang="ru-RU"/>
        </a:p>
      </dgm:t>
    </dgm:pt>
    <dgm:pt modelId="{1E6AB82D-34AA-406A-B750-69E7EBEB7B97}" type="sibTrans" cxnId="{93D1EC6E-FEEA-43AC-AA64-8A07C9F7009C}">
      <dgm:prSet/>
      <dgm:spPr/>
      <dgm:t>
        <a:bodyPr/>
        <a:lstStyle/>
        <a:p>
          <a:endParaRPr lang="ru-RU"/>
        </a:p>
      </dgm:t>
    </dgm:pt>
    <dgm:pt modelId="{B16F82D0-DC05-4AA4-9EC6-7C9F8CC16C04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800" b="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37E604-396D-48A6-8B8E-7089DEEEED06}" type="parTrans" cxnId="{A31550FB-4629-4A4E-848E-9DEE1F35FD7F}">
      <dgm:prSet/>
      <dgm:spPr/>
      <dgm:t>
        <a:bodyPr/>
        <a:lstStyle/>
        <a:p>
          <a:endParaRPr lang="ru-RU"/>
        </a:p>
      </dgm:t>
    </dgm:pt>
    <dgm:pt modelId="{780EC0E9-2263-4952-97AE-78D9074D94C7}" type="sibTrans" cxnId="{A31550FB-4629-4A4E-848E-9DEE1F35FD7F}">
      <dgm:prSet/>
      <dgm:spPr/>
      <dgm:t>
        <a:bodyPr/>
        <a:lstStyle/>
        <a:p>
          <a:endParaRPr lang="ru-RU"/>
        </a:p>
      </dgm:t>
    </dgm:pt>
    <dgm:pt modelId="{FC9CCD87-5594-401F-9F36-E1ACB0D96EF6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Наличие документов на поставку на дальнейшую переработку (если сами не перерабатывают)</a:t>
          </a:r>
        </a:p>
      </dgm:t>
    </dgm:pt>
    <dgm:pt modelId="{5D0120BF-94C2-4F7B-ABF5-CFCE16C92AEE}" type="parTrans" cxnId="{3F40A51C-E3D4-4DC3-8E7D-DD35F0793501}">
      <dgm:prSet/>
      <dgm:spPr/>
      <dgm:t>
        <a:bodyPr/>
        <a:lstStyle/>
        <a:p>
          <a:endParaRPr lang="ru-RU"/>
        </a:p>
      </dgm:t>
    </dgm:pt>
    <dgm:pt modelId="{58C760DF-1E98-4656-A603-050B1933FCEB}" type="sibTrans" cxnId="{3F40A51C-E3D4-4DC3-8E7D-DD35F0793501}">
      <dgm:prSet/>
      <dgm:spPr/>
      <dgm:t>
        <a:bodyPr/>
        <a:lstStyle/>
        <a:p>
          <a:endParaRPr lang="ru-RU"/>
        </a:p>
      </dgm:t>
    </dgm:pt>
    <dgm:pt modelId="{A70502F3-F993-460B-838E-460E98E4C94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F930F8-5E10-4427-A2D8-8B037CE37B11}" type="parTrans" cxnId="{CB90A837-76F4-4867-90B8-C3E8951AE6DD}">
      <dgm:prSet/>
      <dgm:spPr/>
      <dgm:t>
        <a:bodyPr/>
        <a:lstStyle/>
        <a:p>
          <a:endParaRPr lang="ru-RU"/>
        </a:p>
      </dgm:t>
    </dgm:pt>
    <dgm:pt modelId="{E771E523-05BE-4134-A90F-543164787432}" type="sibTrans" cxnId="{CB90A837-76F4-4867-90B8-C3E8951AE6DD}">
      <dgm:prSet/>
      <dgm:spPr/>
      <dgm:t>
        <a:bodyPr/>
        <a:lstStyle/>
        <a:p>
          <a:endParaRPr lang="ru-RU"/>
        </a:p>
      </dgm:t>
    </dgm:pt>
    <dgm:pt modelId="{1B406FF6-3911-4F08-A95B-0D90C18DD0E7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sz="1800" b="1" i="0" dirty="0">
            <a:solidFill>
              <a:schemeClr val="tx1"/>
            </a:solidFill>
          </a:endParaRPr>
        </a:p>
      </dgm:t>
    </dgm:pt>
    <dgm:pt modelId="{02BDD0B0-C171-4FA5-9A1E-66461EBF11BD}" type="parTrans" cxnId="{5C139FB1-8783-4CBF-BDF0-D109B929395F}">
      <dgm:prSet/>
      <dgm:spPr/>
    </dgm:pt>
    <dgm:pt modelId="{93A32FB2-6847-40A7-90F8-910E890FFE51}" type="sibTrans" cxnId="{5C139FB1-8783-4CBF-BDF0-D109B929395F}">
      <dgm:prSet/>
      <dgm:spPr/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14301">
        <dgm:presLayoutVars>
          <dgm:bulletEnabled val="1"/>
        </dgm:presLayoutVars>
      </dgm:prSet>
      <dgm:spPr/>
    </dgm:pt>
  </dgm:ptLst>
  <dgm:cxnLst>
    <dgm:cxn modelId="{3028430D-6073-4C47-9087-8A994A142700}" type="presOf" srcId="{AB3459EC-C7D9-4C7E-A7BC-7C1C88738AB0}" destId="{C4192723-48B5-4D8A-9C2A-1E860A41E805}" srcOrd="0" destOrd="12" presId="urn:microsoft.com/office/officeart/2005/8/layout/vList5"/>
    <dgm:cxn modelId="{3F1AF810-3697-488A-85DF-A88F7C24EF95}" srcId="{A9FE3169-31A8-409A-AC7B-5304B4E0DE44}" destId="{012A8AE1-8D59-4D3D-BD1C-FD0BE10E6C15}" srcOrd="0" destOrd="0" parTransId="{2A81C2AB-4718-43ED-A04D-93119C59EEE6}" sibTransId="{F8F2381C-E92B-411D-9C81-17C65E426581}"/>
    <dgm:cxn modelId="{C9719A17-4705-4FE5-BD36-E41495CDC05D}" type="presOf" srcId="{F6D24E1E-4459-42B2-9CCC-E5A66EFD8B30}" destId="{C4192723-48B5-4D8A-9C2A-1E860A41E805}" srcOrd="0" destOrd="1" presId="urn:microsoft.com/office/officeart/2005/8/layout/vList5"/>
    <dgm:cxn modelId="{0620DC1A-E7F3-46EB-B7A8-C9AAD15C7955}" srcId="{A9FE3169-31A8-409A-AC7B-5304B4E0DE44}" destId="{F6D24E1E-4459-42B2-9CCC-E5A66EFD8B30}" srcOrd="1" destOrd="0" parTransId="{495874C1-C25F-4B3D-BAD2-DE0B7FBFEF82}" sibTransId="{2454D419-0BCF-41B0-93F2-AAF25C152BD6}"/>
    <dgm:cxn modelId="{3F40A51C-E3D4-4DC3-8E7D-DD35F0793501}" srcId="{A9FE3169-31A8-409A-AC7B-5304B4E0DE44}" destId="{FC9CCD87-5594-401F-9F36-E1ACB0D96EF6}" srcOrd="10" destOrd="0" parTransId="{5D0120BF-94C2-4F7B-ABF5-CFCE16C92AEE}" sibTransId="{58C760DF-1E98-4656-A603-050B1933FCEB}"/>
    <dgm:cxn modelId="{3F086F1F-8808-491D-8068-6576BA2AF4CE}" srcId="{A9FE3169-31A8-409A-AC7B-5304B4E0DE44}" destId="{68E60768-4707-465B-B31C-5156717B4F22}" srcOrd="7" destOrd="0" parTransId="{83821DFE-1229-418B-9F0F-57805E96FAD6}" sibTransId="{0128F4B1-16DD-4C21-B44E-D62E0D90FC62}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E7424829-F894-4D7D-B1B3-EE2E77B354BF}" srcId="{A9FE3169-31A8-409A-AC7B-5304B4E0DE44}" destId="{2FF4E818-BAC5-44C5-8E3F-D5835F65C7EF}" srcOrd="6" destOrd="0" parTransId="{59696D70-135C-4E76-BEE2-BB096F3D92AB}" sibTransId="{8FB3F14A-FDC4-41F8-9394-94CEED161E71}"/>
    <dgm:cxn modelId="{DFA2A62B-23BC-404F-8243-28A04A9B97C9}" type="presOf" srcId="{04FA6E73-E04A-43F1-8B27-B278A7CFAB73}" destId="{C4192723-48B5-4D8A-9C2A-1E860A41E805}" srcOrd="0" destOrd="13" presId="urn:microsoft.com/office/officeart/2005/8/layout/vList5"/>
    <dgm:cxn modelId="{74331E2C-E263-4053-8AB0-C7D6E7DAC440}" type="presOf" srcId="{FC9CCD87-5594-401F-9F36-E1ACB0D96EF6}" destId="{C4192723-48B5-4D8A-9C2A-1E860A41E805}" srcOrd="0" destOrd="10" presId="urn:microsoft.com/office/officeart/2005/8/layout/vList5"/>
    <dgm:cxn modelId="{CB90A837-76F4-4867-90B8-C3E8951AE6DD}" srcId="{A9FE3169-31A8-409A-AC7B-5304B4E0DE44}" destId="{A70502F3-F993-460B-838E-460E98E4C943}" srcOrd="11" destOrd="0" parTransId="{13F930F8-5E10-4427-A2D8-8B037CE37B11}" sibTransId="{E771E523-05BE-4134-A90F-543164787432}"/>
    <dgm:cxn modelId="{77C51041-278A-449C-971E-9704D566D94C}" type="presOf" srcId="{97CB76F5-B5BB-4C8E-A8AD-246A6A52D729}" destId="{C4192723-48B5-4D8A-9C2A-1E860A41E805}" srcOrd="0" destOrd="3" presId="urn:microsoft.com/office/officeart/2005/8/layout/vList5"/>
    <dgm:cxn modelId="{93D1EC6E-FEEA-43AC-AA64-8A07C9F7009C}" srcId="{A9FE3169-31A8-409A-AC7B-5304B4E0DE44}" destId="{27517596-1C70-46E4-A594-D441E1E50995}" srcOrd="8" destOrd="0" parTransId="{E409FA03-E358-4B41-B055-506FA8A7A8E9}" sibTransId="{1E6AB82D-34AA-406A-B750-69E7EBEB7B97}"/>
    <dgm:cxn modelId="{3FEAB87B-3398-40B5-9CF0-E1E0787A857B}" type="presOf" srcId="{012A8AE1-8D59-4D3D-BD1C-FD0BE10E6C15}" destId="{C4192723-48B5-4D8A-9C2A-1E860A41E805}" srcOrd="0" destOrd="0" presId="urn:microsoft.com/office/officeart/2005/8/layout/vList5"/>
    <dgm:cxn modelId="{B89CAF81-E43F-4161-9F5D-7765E66E6B7E}" type="presOf" srcId="{A70502F3-F993-460B-838E-460E98E4C943}" destId="{C4192723-48B5-4D8A-9C2A-1E860A41E805}" srcOrd="0" destOrd="11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51987088-8666-48E4-B57F-413C63EEF077}" srcId="{A9FE3169-31A8-409A-AC7B-5304B4E0DE44}" destId="{266A8DF4-70D5-4829-8463-80B5BDFDFD93}" srcOrd="5" destOrd="0" parTransId="{94A6E989-F175-42F4-92B6-26D4B1716B8F}" sibTransId="{2FCFBCEB-3937-4BA0-8762-AE7915272A29}"/>
    <dgm:cxn modelId="{E6C4AD8B-DD34-4CFE-87A6-AB2E863F9948}" type="presOf" srcId="{1B406FF6-3911-4F08-A95B-0D90C18DD0E7}" destId="{C4192723-48B5-4D8A-9C2A-1E860A41E805}" srcOrd="0" destOrd="2" presId="urn:microsoft.com/office/officeart/2005/8/layout/vList5"/>
    <dgm:cxn modelId="{22305D95-F1C6-4A57-BC00-DAF35AC2D560}" type="presOf" srcId="{4C03A2BD-1483-43A3-AA89-6358C7D5CD46}" destId="{C4192723-48B5-4D8A-9C2A-1E860A41E805}" srcOrd="0" destOrd="4" presId="urn:microsoft.com/office/officeart/2005/8/layout/vList5"/>
    <dgm:cxn modelId="{7615D498-C7AA-4A60-AF51-CBE0D679FA0B}" type="presOf" srcId="{27517596-1C70-46E4-A594-D441E1E50995}" destId="{C4192723-48B5-4D8A-9C2A-1E860A41E805}" srcOrd="0" destOrd="8" presId="urn:microsoft.com/office/officeart/2005/8/layout/vList5"/>
    <dgm:cxn modelId="{57670FA6-D4B2-4065-82D6-F9C35547EFCD}" srcId="{A9FE3169-31A8-409A-AC7B-5304B4E0DE44}" destId="{04FA6E73-E04A-43F1-8B27-B278A7CFAB73}" srcOrd="13" destOrd="0" parTransId="{05111201-981D-4849-A497-FD76CC14447F}" sibTransId="{7EA74BF6-A396-43AD-AD0D-B6CDC97C1887}"/>
    <dgm:cxn modelId="{5C139FB1-8783-4CBF-BDF0-D109B929395F}" srcId="{A9FE3169-31A8-409A-AC7B-5304B4E0DE44}" destId="{1B406FF6-3911-4F08-A95B-0D90C18DD0E7}" srcOrd="2" destOrd="0" parTransId="{02BDD0B0-C171-4FA5-9A1E-66461EBF11BD}" sibTransId="{93A32FB2-6847-40A7-90F8-910E890FFE51}"/>
    <dgm:cxn modelId="{27A1BCB4-D3D8-4CB8-9848-7F8793C66962}" type="presOf" srcId="{68E60768-4707-465B-B31C-5156717B4F22}" destId="{C4192723-48B5-4D8A-9C2A-1E860A41E805}" srcOrd="0" destOrd="7" presId="urn:microsoft.com/office/officeart/2005/8/layout/vList5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E571A1C1-DC90-49CA-83D2-D96AA6885391}" srcId="{A9FE3169-31A8-409A-AC7B-5304B4E0DE44}" destId="{97CB76F5-B5BB-4C8E-A8AD-246A6A52D729}" srcOrd="3" destOrd="0" parTransId="{FB5DDAF2-1E01-4F27-8A10-009B3768A498}" sibTransId="{C6AE0E32-5B50-4B56-AFB5-9A7E7414059C}"/>
    <dgm:cxn modelId="{959576CA-3B72-4083-B150-54092C62A7EB}" type="presOf" srcId="{266A8DF4-70D5-4829-8463-80B5BDFDFD93}" destId="{C4192723-48B5-4D8A-9C2A-1E860A41E805}" srcOrd="0" destOrd="5" presId="urn:microsoft.com/office/officeart/2005/8/layout/vList5"/>
    <dgm:cxn modelId="{4A189FCC-D464-4AFD-A40B-83031D45AA30}" srcId="{A9FE3169-31A8-409A-AC7B-5304B4E0DE44}" destId="{AB3459EC-C7D9-4C7E-A7BC-7C1C88738AB0}" srcOrd="12" destOrd="0" parTransId="{0F368294-441D-4808-8C91-F8A7AB6253FE}" sibTransId="{C3633561-34D8-491E-96D7-F502439E657A}"/>
    <dgm:cxn modelId="{FFF5C5F6-5160-4C93-8489-78ED0ADD6563}" type="presOf" srcId="{B16F82D0-DC05-4AA4-9EC6-7C9F8CC16C04}" destId="{C4192723-48B5-4D8A-9C2A-1E860A41E805}" srcOrd="0" destOrd="9" presId="urn:microsoft.com/office/officeart/2005/8/layout/vList5"/>
    <dgm:cxn modelId="{A31550FB-4629-4A4E-848E-9DEE1F35FD7F}" srcId="{A9FE3169-31A8-409A-AC7B-5304B4E0DE44}" destId="{B16F82D0-DC05-4AA4-9EC6-7C9F8CC16C04}" srcOrd="9" destOrd="0" parTransId="{0037E604-396D-48A6-8B8E-7089DEEEED06}" sibTransId="{780EC0E9-2263-4952-97AE-78D9074D94C7}"/>
    <dgm:cxn modelId="{A585CBFD-8D59-4310-A39B-43D2D8A859AA}" srcId="{A9FE3169-31A8-409A-AC7B-5304B4E0DE44}" destId="{4C03A2BD-1483-43A3-AA89-6358C7D5CD46}" srcOrd="4" destOrd="0" parTransId="{84600B29-F8B7-4151-94AF-01C7FF0E4FF5}" sibTransId="{E3B7E37F-FC4F-4263-9346-1FA9EDF0CCE0}"/>
    <dgm:cxn modelId="{98F2E7FE-B243-4EF4-AD5E-53F178D1CA8C}" type="presOf" srcId="{2FF4E818-BAC5-44C5-8E3F-D5835F65C7EF}" destId="{C4192723-48B5-4D8A-9C2A-1E860A41E805}" srcOrd="0" destOrd="6" presId="urn:microsoft.com/office/officeart/2005/8/layout/vList5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производство овец и коз на убой </a:t>
          </a:r>
        </a:p>
        <a:p>
          <a:pPr>
            <a:buFontTx/>
            <a:buNone/>
          </a:pPr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(в </a:t>
          </a:r>
          <a:r>
            <a:rPr lang="ru-RU" altLang="ru-RU" sz="1800" b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ж.в</a:t>
          </a:r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.), реализованных и (или) отгруженных на собственную переработку и (или) переработку перерабатывающим организациям в т.ч. ЛПХ- самозанятые</a:t>
          </a:r>
          <a:endParaRPr lang="ru-RU" sz="1800" dirty="0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>
            <a:buNone/>
          </a:pP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AB3459EC-C7D9-4C7E-A7BC-7C1C88738AB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368294-441D-4808-8C91-F8A7AB6253FE}" type="parTrans" cxnId="{4A189FCC-D464-4AFD-A40B-83031D45AA30}">
      <dgm:prSet/>
      <dgm:spPr/>
      <dgm:t>
        <a:bodyPr/>
        <a:lstStyle/>
        <a:p>
          <a:endParaRPr lang="ru-RU"/>
        </a:p>
      </dgm:t>
    </dgm:pt>
    <dgm:pt modelId="{C3633561-34D8-491E-96D7-F502439E657A}" type="sibTrans" cxnId="{4A189FCC-D464-4AFD-A40B-83031D45AA30}">
      <dgm:prSet/>
      <dgm:spPr/>
      <dgm:t>
        <a:bodyPr/>
        <a:lstStyle/>
        <a:p>
          <a:endParaRPr lang="ru-RU"/>
        </a:p>
      </dgm:t>
    </dgm:pt>
    <dgm:pt modelId="{012A8AE1-8D59-4D3D-BD1C-FD0BE10E6C15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 руб. за 1 кг живого веса</a:t>
          </a:r>
          <a:endParaRPr lang="ru-RU" sz="1800" b="1" i="0" dirty="0">
            <a:solidFill>
              <a:schemeClr val="tx1"/>
            </a:solidFill>
          </a:endParaRPr>
        </a:p>
      </dgm:t>
    </dgm:pt>
    <dgm:pt modelId="{2A81C2AB-4718-43ED-A04D-93119C59EEE6}" type="parTrans" cxnId="{3F1AF810-3697-488A-85DF-A88F7C24EF95}">
      <dgm:prSet/>
      <dgm:spPr/>
      <dgm:t>
        <a:bodyPr/>
        <a:lstStyle/>
        <a:p>
          <a:endParaRPr lang="ru-RU"/>
        </a:p>
      </dgm:t>
    </dgm:pt>
    <dgm:pt modelId="{F8F2381C-E92B-411D-9C81-17C65E426581}" type="sibTrans" cxnId="{3F1AF810-3697-488A-85DF-A88F7C24EF95}">
      <dgm:prSet/>
      <dgm:spPr/>
      <dgm:t>
        <a:bodyPr/>
        <a:lstStyle/>
        <a:p>
          <a:endParaRPr lang="ru-RU"/>
        </a:p>
      </dgm:t>
    </dgm:pt>
    <dgm:pt modelId="{97CB76F5-B5BB-4C8E-A8AD-246A6A52D729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Возмещение части затрат, за декабрь отчетного года осуществляется в 1 квартале года, следующего за отчетным.</a:t>
          </a:r>
          <a:b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altLang="ru-RU" sz="1800" b="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5DDAF2-1E01-4F27-8A10-009B3768A498}" type="parTrans" cxnId="{E571A1C1-DC90-49CA-83D2-D96AA6885391}">
      <dgm:prSet/>
      <dgm:spPr/>
      <dgm:t>
        <a:bodyPr/>
        <a:lstStyle/>
        <a:p>
          <a:endParaRPr lang="ru-RU"/>
        </a:p>
      </dgm:t>
    </dgm:pt>
    <dgm:pt modelId="{C6AE0E32-5B50-4B56-AFB5-9A7E7414059C}" type="sibTrans" cxnId="{E571A1C1-DC90-49CA-83D2-D96AA6885391}">
      <dgm:prSet/>
      <dgm:spPr/>
      <dgm:t>
        <a:bodyPr/>
        <a:lstStyle/>
        <a:p>
          <a:endParaRPr lang="ru-RU"/>
        </a:p>
      </dgm:t>
    </dgm:pt>
    <dgm:pt modelId="{A70502F3-F993-460B-838E-460E98E4C94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F930F8-5E10-4427-A2D8-8B037CE37B11}" type="parTrans" cxnId="{CB90A837-76F4-4867-90B8-C3E8951AE6DD}">
      <dgm:prSet/>
      <dgm:spPr/>
      <dgm:t>
        <a:bodyPr/>
        <a:lstStyle/>
        <a:p>
          <a:endParaRPr lang="ru-RU"/>
        </a:p>
      </dgm:t>
    </dgm:pt>
    <dgm:pt modelId="{E771E523-05BE-4134-A90F-543164787432}" type="sibTrans" cxnId="{CB90A837-76F4-4867-90B8-C3E8951AE6DD}">
      <dgm:prSet/>
      <dgm:spPr/>
      <dgm:t>
        <a:bodyPr/>
        <a:lstStyle/>
        <a:p>
          <a:endParaRPr lang="ru-RU"/>
        </a:p>
      </dgm:t>
    </dgm:pt>
    <dgm:pt modelId="{1B406FF6-3911-4F08-A95B-0D90C18DD0E7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sz="1800" b="1" i="0" dirty="0">
            <a:solidFill>
              <a:schemeClr val="tx1"/>
            </a:solidFill>
          </a:endParaRPr>
        </a:p>
      </dgm:t>
    </dgm:pt>
    <dgm:pt modelId="{02BDD0B0-C171-4FA5-9A1E-66461EBF11BD}" type="parTrans" cxnId="{5C139FB1-8783-4CBF-BDF0-D109B929395F}">
      <dgm:prSet/>
      <dgm:spPr/>
      <dgm:t>
        <a:bodyPr/>
        <a:lstStyle/>
        <a:p>
          <a:endParaRPr lang="ru-RU"/>
        </a:p>
      </dgm:t>
    </dgm:pt>
    <dgm:pt modelId="{93A32FB2-6847-40A7-90F8-910E890FFE51}" type="sibTrans" cxnId="{5C139FB1-8783-4CBF-BDF0-D109B929395F}">
      <dgm:prSet/>
      <dgm:spPr/>
      <dgm:t>
        <a:bodyPr/>
        <a:lstStyle/>
        <a:p>
          <a:endParaRPr lang="ru-RU"/>
        </a:p>
      </dgm:t>
    </dgm:pt>
    <dgm:pt modelId="{DF4E4C59-D205-4A08-A715-C4CE2FB26845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УСЛОВИЯ:</a:t>
          </a:r>
        </a:p>
      </dgm:t>
    </dgm:pt>
    <dgm:pt modelId="{CC6D167B-F407-435B-81E5-9072D2211163}" type="parTrans" cxnId="{67BF3A64-DA7F-4891-91D2-9AC4CA6476AE}">
      <dgm:prSet/>
      <dgm:spPr/>
      <dgm:t>
        <a:bodyPr/>
        <a:lstStyle/>
        <a:p>
          <a:endParaRPr lang="ru-RU"/>
        </a:p>
      </dgm:t>
    </dgm:pt>
    <dgm:pt modelId="{693AF62E-669F-4EE2-9112-A6DB574B86C6}" type="sibTrans" cxnId="{67BF3A64-DA7F-4891-91D2-9AC4CA6476AE}">
      <dgm:prSet/>
      <dgm:spPr/>
      <dgm:t>
        <a:bodyPr/>
        <a:lstStyle/>
        <a:p>
          <a:endParaRPr lang="ru-RU"/>
        </a:p>
      </dgm:t>
    </dgm:pt>
    <dgm:pt modelId="{46634DC8-9E01-4043-AC11-5D0EAE890F4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наличие  овец или коз  на 1 января текущего года;</a:t>
          </a:r>
        </a:p>
      </dgm:t>
    </dgm:pt>
    <dgm:pt modelId="{18A6AB91-1F73-41DD-A2F2-647DA8208152}" type="parTrans" cxnId="{C3865865-12CA-483F-BE7F-58CFD47DB462}">
      <dgm:prSet/>
      <dgm:spPr/>
      <dgm:t>
        <a:bodyPr/>
        <a:lstStyle/>
        <a:p>
          <a:endParaRPr lang="ru-RU"/>
        </a:p>
      </dgm:t>
    </dgm:pt>
    <dgm:pt modelId="{2412B180-015A-470F-8DB7-0B8B70296F2B}" type="sibTrans" cxnId="{C3865865-12CA-483F-BE7F-58CFD47DB462}">
      <dgm:prSet/>
      <dgm:spPr/>
      <dgm:t>
        <a:bodyPr/>
        <a:lstStyle/>
        <a:p>
          <a:endParaRPr lang="ru-RU"/>
        </a:p>
      </dgm:t>
    </dgm:pt>
    <dgm:pt modelId="{9D1FA523-E896-42BB-975F-7525909B6F8A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сохранение или увеличение маточного  поголовья овец и (или) коз; </a:t>
          </a:r>
        </a:p>
      </dgm:t>
    </dgm:pt>
    <dgm:pt modelId="{8109EE43-FD4B-45A6-9F6D-FDC17B1CCF8C}" type="parTrans" cxnId="{A47646D2-54C6-4109-9B56-0C839C21404C}">
      <dgm:prSet/>
      <dgm:spPr/>
      <dgm:t>
        <a:bodyPr/>
        <a:lstStyle/>
        <a:p>
          <a:endParaRPr lang="ru-RU"/>
        </a:p>
      </dgm:t>
    </dgm:pt>
    <dgm:pt modelId="{722302C6-62AE-4C40-9B86-E781721B255F}" type="sibTrans" cxnId="{A47646D2-54C6-4109-9B56-0C839C21404C}">
      <dgm:prSet/>
      <dgm:spPr/>
      <dgm:t>
        <a:bodyPr/>
        <a:lstStyle/>
        <a:p>
          <a:endParaRPr lang="ru-RU"/>
        </a:p>
      </dgm:t>
    </dgm:pt>
    <dgm:pt modelId="{AC0C4CA7-7630-4BEB-8DE3-9D1564485F11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сохранение  или увеличение объема производства овец и (или) коз на убой (в живом весе) на 1 января текущего года относительно значениям 1 января прошлого</a:t>
          </a:r>
        </a:p>
      </dgm:t>
    </dgm:pt>
    <dgm:pt modelId="{DF7C3B58-9EA6-40C4-B3E0-51B675FAC541}" type="parTrans" cxnId="{BFC8787E-CC96-450A-A1E8-F6432AE7D691}">
      <dgm:prSet/>
      <dgm:spPr/>
      <dgm:t>
        <a:bodyPr/>
        <a:lstStyle/>
        <a:p>
          <a:endParaRPr lang="ru-RU"/>
        </a:p>
      </dgm:t>
    </dgm:pt>
    <dgm:pt modelId="{AED3BE35-5A8C-4A22-A0B0-BD483333608A}" type="sibTrans" cxnId="{BFC8787E-CC96-450A-A1E8-F6432AE7D691}">
      <dgm:prSet/>
      <dgm:spPr/>
      <dgm:t>
        <a:bodyPr/>
        <a:lstStyle/>
        <a:p>
          <a:endParaRPr lang="ru-RU"/>
        </a:p>
      </dgm:t>
    </dgm:pt>
    <dgm:pt modelId="{B68E1012-65FB-465C-B46D-551622D74A66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800" b="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E02A6E-D041-45E2-996B-4F4151090ABB}" type="parTrans" cxnId="{587F6CA5-A50F-4B01-819C-CD926914BEFB}">
      <dgm:prSet/>
      <dgm:spPr/>
      <dgm:t>
        <a:bodyPr/>
        <a:lstStyle/>
        <a:p>
          <a:endParaRPr lang="ru-RU"/>
        </a:p>
      </dgm:t>
    </dgm:pt>
    <dgm:pt modelId="{28309EA0-15F2-4D9E-87FC-46FECE3EFCCF}" type="sibTrans" cxnId="{587F6CA5-A50F-4B01-819C-CD926914BEFB}">
      <dgm:prSet/>
      <dgm:spPr/>
      <dgm:t>
        <a:bodyPr/>
        <a:lstStyle/>
        <a:p>
          <a:endParaRPr lang="ru-RU"/>
        </a:p>
      </dgm:t>
    </dgm:pt>
    <dgm:pt modelId="{34F116E5-4F37-4F11-B91F-F5DD337B42A1}">
      <dgm:prSet phldrT="[Текст]" custT="1"/>
      <dgm:spPr/>
      <dgm:t>
        <a:bodyPr/>
        <a:lstStyle/>
        <a:p>
          <a:pPr>
            <a:buFontTx/>
            <a:buNone/>
          </a:pPr>
          <a:endParaRPr lang="ru-RU" sz="1400" b="1" i="0" dirty="0">
            <a:solidFill>
              <a:schemeClr val="tx1"/>
            </a:solidFill>
          </a:endParaRPr>
        </a:p>
      </dgm:t>
    </dgm:pt>
    <dgm:pt modelId="{8730AF61-3D92-4E36-BA69-76B762D021F3}" type="parTrans" cxnId="{8ABEA583-C585-458F-89B8-33CABD04E662}">
      <dgm:prSet/>
      <dgm:spPr/>
      <dgm:t>
        <a:bodyPr/>
        <a:lstStyle/>
        <a:p>
          <a:endParaRPr lang="ru-RU"/>
        </a:p>
      </dgm:t>
    </dgm:pt>
    <dgm:pt modelId="{93039113-D29E-41E7-B722-DD4F7AEB5ABC}" type="sibTrans" cxnId="{8ABEA583-C585-458F-89B8-33CABD04E662}">
      <dgm:prSet/>
      <dgm:spPr/>
      <dgm:t>
        <a:bodyPr/>
        <a:lstStyle/>
        <a:p>
          <a:endParaRPr lang="ru-RU"/>
        </a:p>
      </dgm:t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14301">
        <dgm:presLayoutVars>
          <dgm:bulletEnabled val="1"/>
        </dgm:presLayoutVars>
      </dgm:prSet>
      <dgm:spPr/>
    </dgm:pt>
  </dgm:ptLst>
  <dgm:cxnLst>
    <dgm:cxn modelId="{3028430D-6073-4C47-9087-8A994A142700}" type="presOf" srcId="{AB3459EC-C7D9-4C7E-A7BC-7C1C88738AB0}" destId="{C4192723-48B5-4D8A-9C2A-1E860A41E805}" srcOrd="0" destOrd="10" presId="urn:microsoft.com/office/officeart/2005/8/layout/vList5"/>
    <dgm:cxn modelId="{3F1AF810-3697-488A-85DF-A88F7C24EF95}" srcId="{A9FE3169-31A8-409A-AC7B-5304B4E0DE44}" destId="{012A8AE1-8D59-4D3D-BD1C-FD0BE10E6C15}" srcOrd="1" destOrd="0" parTransId="{2A81C2AB-4718-43ED-A04D-93119C59EEE6}" sibTransId="{F8F2381C-E92B-411D-9C81-17C65E426581}"/>
    <dgm:cxn modelId="{937C821C-90EE-4B47-8782-9E96081F19C9}" type="presOf" srcId="{AC0C4CA7-7630-4BEB-8DE3-9D1564485F11}" destId="{C4192723-48B5-4D8A-9C2A-1E860A41E805}" srcOrd="0" destOrd="7" presId="urn:microsoft.com/office/officeart/2005/8/layout/vList5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DFA2A62B-23BC-404F-8243-28A04A9B97C9}" type="presOf" srcId="{04FA6E73-E04A-43F1-8B27-B278A7CFAB73}" destId="{C4192723-48B5-4D8A-9C2A-1E860A41E805}" srcOrd="0" destOrd="11" presId="urn:microsoft.com/office/officeart/2005/8/layout/vList5"/>
    <dgm:cxn modelId="{7DF87230-B9C1-4975-B4CA-7C59E8ACD358}" type="presOf" srcId="{B68E1012-65FB-465C-B46D-551622D74A66}" destId="{C4192723-48B5-4D8A-9C2A-1E860A41E805}" srcOrd="0" destOrd="8" presId="urn:microsoft.com/office/officeart/2005/8/layout/vList5"/>
    <dgm:cxn modelId="{CB90A837-76F4-4867-90B8-C3E8951AE6DD}" srcId="{A9FE3169-31A8-409A-AC7B-5304B4E0DE44}" destId="{A70502F3-F993-460B-838E-460E98E4C943}" srcOrd="9" destOrd="0" parTransId="{13F930F8-5E10-4427-A2D8-8B037CE37B11}" sibTransId="{E771E523-05BE-4134-A90F-543164787432}"/>
    <dgm:cxn modelId="{77C51041-278A-449C-971E-9704D566D94C}" type="presOf" srcId="{97CB76F5-B5BB-4C8E-A8AD-246A6A52D729}" destId="{C4192723-48B5-4D8A-9C2A-1E860A41E805}" srcOrd="0" destOrd="3" presId="urn:microsoft.com/office/officeart/2005/8/layout/vList5"/>
    <dgm:cxn modelId="{67BF3A64-DA7F-4891-91D2-9AC4CA6476AE}" srcId="{A9FE3169-31A8-409A-AC7B-5304B4E0DE44}" destId="{DF4E4C59-D205-4A08-A715-C4CE2FB26845}" srcOrd="4" destOrd="0" parTransId="{CC6D167B-F407-435B-81E5-9072D2211163}" sibTransId="{693AF62E-669F-4EE2-9112-A6DB574B86C6}"/>
    <dgm:cxn modelId="{C3865865-12CA-483F-BE7F-58CFD47DB462}" srcId="{A9FE3169-31A8-409A-AC7B-5304B4E0DE44}" destId="{46634DC8-9E01-4043-AC11-5D0EAE890F40}" srcOrd="5" destOrd="0" parTransId="{18A6AB91-1F73-41DD-A2F2-647DA8208152}" sibTransId="{2412B180-015A-470F-8DB7-0B8B70296F2B}"/>
    <dgm:cxn modelId="{D29AE159-425E-4456-A50F-C6541E6F826E}" type="presOf" srcId="{46634DC8-9E01-4043-AC11-5D0EAE890F40}" destId="{C4192723-48B5-4D8A-9C2A-1E860A41E805}" srcOrd="0" destOrd="5" presId="urn:microsoft.com/office/officeart/2005/8/layout/vList5"/>
    <dgm:cxn modelId="{3FEAB87B-3398-40B5-9CF0-E1E0787A857B}" type="presOf" srcId="{012A8AE1-8D59-4D3D-BD1C-FD0BE10E6C15}" destId="{C4192723-48B5-4D8A-9C2A-1E860A41E805}" srcOrd="0" destOrd="1" presId="urn:microsoft.com/office/officeart/2005/8/layout/vList5"/>
    <dgm:cxn modelId="{BFC8787E-CC96-450A-A1E8-F6432AE7D691}" srcId="{A9FE3169-31A8-409A-AC7B-5304B4E0DE44}" destId="{AC0C4CA7-7630-4BEB-8DE3-9D1564485F11}" srcOrd="7" destOrd="0" parTransId="{DF7C3B58-9EA6-40C4-B3E0-51B675FAC541}" sibTransId="{AED3BE35-5A8C-4A22-A0B0-BD483333608A}"/>
    <dgm:cxn modelId="{B89CAF81-E43F-4161-9F5D-7765E66E6B7E}" type="presOf" srcId="{A70502F3-F993-460B-838E-460E98E4C943}" destId="{C4192723-48B5-4D8A-9C2A-1E860A41E805}" srcOrd="0" destOrd="9" presId="urn:microsoft.com/office/officeart/2005/8/layout/vList5"/>
    <dgm:cxn modelId="{6814D682-77DC-4882-81A9-272A838A6C2F}" type="presOf" srcId="{34F116E5-4F37-4F11-B91F-F5DD337B42A1}" destId="{C4192723-48B5-4D8A-9C2A-1E860A41E805}" srcOrd="0" destOrd="0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8ABEA583-C585-458F-89B8-33CABD04E662}" srcId="{A9FE3169-31A8-409A-AC7B-5304B4E0DE44}" destId="{34F116E5-4F37-4F11-B91F-F5DD337B42A1}" srcOrd="0" destOrd="0" parTransId="{8730AF61-3D92-4E36-BA69-76B762D021F3}" sibTransId="{93039113-D29E-41E7-B722-DD4F7AEB5ABC}"/>
    <dgm:cxn modelId="{E6C4AD8B-DD34-4CFE-87A6-AB2E863F9948}" type="presOf" srcId="{1B406FF6-3911-4F08-A95B-0D90C18DD0E7}" destId="{C4192723-48B5-4D8A-9C2A-1E860A41E805}" srcOrd="0" destOrd="2" presId="urn:microsoft.com/office/officeart/2005/8/layout/vList5"/>
    <dgm:cxn modelId="{587F6CA5-A50F-4B01-819C-CD926914BEFB}" srcId="{A9FE3169-31A8-409A-AC7B-5304B4E0DE44}" destId="{B68E1012-65FB-465C-B46D-551622D74A66}" srcOrd="8" destOrd="0" parTransId="{46E02A6E-D041-45E2-996B-4F4151090ABB}" sibTransId="{28309EA0-15F2-4D9E-87FC-46FECE3EFCCF}"/>
    <dgm:cxn modelId="{57670FA6-D4B2-4065-82D6-F9C35547EFCD}" srcId="{A9FE3169-31A8-409A-AC7B-5304B4E0DE44}" destId="{04FA6E73-E04A-43F1-8B27-B278A7CFAB73}" srcOrd="11" destOrd="0" parTransId="{05111201-981D-4849-A497-FD76CC14447F}" sibTransId="{7EA74BF6-A396-43AD-AD0D-B6CDC97C1887}"/>
    <dgm:cxn modelId="{5C139FB1-8783-4CBF-BDF0-D109B929395F}" srcId="{A9FE3169-31A8-409A-AC7B-5304B4E0DE44}" destId="{1B406FF6-3911-4F08-A95B-0D90C18DD0E7}" srcOrd="2" destOrd="0" parTransId="{02BDD0B0-C171-4FA5-9A1E-66461EBF11BD}" sibTransId="{93A32FB2-6847-40A7-90F8-910E890FFE51}"/>
    <dgm:cxn modelId="{276C54BE-0590-45D5-9CBA-19CA3A3181BA}" type="presOf" srcId="{DF4E4C59-D205-4A08-A715-C4CE2FB26845}" destId="{C4192723-48B5-4D8A-9C2A-1E860A41E805}" srcOrd="0" destOrd="4" presId="urn:microsoft.com/office/officeart/2005/8/layout/vList5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E571A1C1-DC90-49CA-83D2-D96AA6885391}" srcId="{A9FE3169-31A8-409A-AC7B-5304B4E0DE44}" destId="{97CB76F5-B5BB-4C8E-A8AD-246A6A52D729}" srcOrd="3" destOrd="0" parTransId="{FB5DDAF2-1E01-4F27-8A10-009B3768A498}" sibTransId="{C6AE0E32-5B50-4B56-AFB5-9A7E7414059C}"/>
    <dgm:cxn modelId="{911642C5-5696-4705-8DF6-0B05654226BE}" type="presOf" srcId="{9D1FA523-E896-42BB-975F-7525909B6F8A}" destId="{C4192723-48B5-4D8A-9C2A-1E860A41E805}" srcOrd="0" destOrd="6" presId="urn:microsoft.com/office/officeart/2005/8/layout/vList5"/>
    <dgm:cxn modelId="{4A189FCC-D464-4AFD-A40B-83031D45AA30}" srcId="{A9FE3169-31A8-409A-AC7B-5304B4E0DE44}" destId="{AB3459EC-C7D9-4C7E-A7BC-7C1C88738AB0}" srcOrd="10" destOrd="0" parTransId="{0F368294-441D-4808-8C91-F8A7AB6253FE}" sibTransId="{C3633561-34D8-491E-96D7-F502439E657A}"/>
    <dgm:cxn modelId="{A47646D2-54C6-4109-9B56-0C839C21404C}" srcId="{A9FE3169-31A8-409A-AC7B-5304B4E0DE44}" destId="{9D1FA523-E896-42BB-975F-7525909B6F8A}" srcOrd="6" destOrd="0" parTransId="{8109EE43-FD4B-45A6-9F6D-FDC17B1CCF8C}" sibTransId="{722302C6-62AE-4C40-9B86-E781721B255F}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2BC0A90-7771-4862-B48C-3BDA3F51069E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9FE3169-31A8-409A-AC7B-5304B4E0DE44}">
      <dgm:prSet phldrT="[Текст]" custT="1"/>
      <dgm:spPr/>
      <dgm:t>
        <a:bodyPr/>
        <a:lstStyle/>
        <a:p>
          <a:r>
            <a:rPr lang="ru-RU" alt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Субсидия на производство КРС не старше 24 месяцев на убой (в живом весе)</a:t>
          </a:r>
          <a:endParaRPr lang="ru-RU" sz="1800" dirty="0"/>
        </a:p>
      </dgm:t>
    </dgm:pt>
    <dgm:pt modelId="{9E19DECD-B33B-4E53-82A8-A105C7EF4EC6}" type="parTrans" cxnId="{BFA11725-A5E5-4BBD-BD95-1AC5D1B7806C}">
      <dgm:prSet/>
      <dgm:spPr/>
      <dgm:t>
        <a:bodyPr/>
        <a:lstStyle/>
        <a:p>
          <a:endParaRPr lang="ru-RU"/>
        </a:p>
      </dgm:t>
    </dgm:pt>
    <dgm:pt modelId="{F6B137D1-743D-4EB6-AC62-ED0DED1B5EAA}" type="sibTrans" cxnId="{BFA11725-A5E5-4BBD-BD95-1AC5D1B7806C}">
      <dgm:prSet/>
      <dgm:spPr/>
      <dgm:t>
        <a:bodyPr/>
        <a:lstStyle/>
        <a:p>
          <a:endParaRPr lang="ru-RU"/>
        </a:p>
      </dgm:t>
    </dgm:pt>
    <dgm:pt modelId="{04FA6E73-E04A-43F1-8B27-B278A7CFAB73}">
      <dgm:prSet custT="1"/>
      <dgm:spPr/>
      <dgm:t>
        <a:bodyPr/>
        <a:lstStyle/>
        <a:p>
          <a:pPr>
            <a:buNone/>
          </a:pPr>
          <a:endParaRPr lang="ru-RU" altLang="ru-RU" sz="14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111201-981D-4849-A497-FD76CC14447F}" type="parTrans" cxnId="{57670FA6-D4B2-4065-82D6-F9C35547EFCD}">
      <dgm:prSet/>
      <dgm:spPr/>
      <dgm:t>
        <a:bodyPr/>
        <a:lstStyle/>
        <a:p>
          <a:endParaRPr lang="ru-RU"/>
        </a:p>
      </dgm:t>
    </dgm:pt>
    <dgm:pt modelId="{7EA74BF6-A396-43AD-AD0D-B6CDC97C1887}" type="sibTrans" cxnId="{57670FA6-D4B2-4065-82D6-F9C35547EFCD}">
      <dgm:prSet/>
      <dgm:spPr/>
      <dgm:t>
        <a:bodyPr/>
        <a:lstStyle/>
        <a:p>
          <a:endParaRPr lang="ru-RU"/>
        </a:p>
      </dgm:t>
    </dgm:pt>
    <dgm:pt modelId="{AB3459EC-C7D9-4C7E-A7BC-7C1C88738AB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368294-441D-4808-8C91-F8A7AB6253FE}" type="parTrans" cxnId="{4A189FCC-D464-4AFD-A40B-83031D45AA30}">
      <dgm:prSet/>
      <dgm:spPr/>
      <dgm:t>
        <a:bodyPr/>
        <a:lstStyle/>
        <a:p>
          <a:endParaRPr lang="ru-RU"/>
        </a:p>
      </dgm:t>
    </dgm:pt>
    <dgm:pt modelId="{C3633561-34D8-491E-96D7-F502439E657A}" type="sibTrans" cxnId="{4A189FCC-D464-4AFD-A40B-83031D45AA30}">
      <dgm:prSet/>
      <dgm:spPr/>
      <dgm:t>
        <a:bodyPr/>
        <a:lstStyle/>
        <a:p>
          <a:endParaRPr lang="ru-RU"/>
        </a:p>
      </dgm:t>
    </dgm:pt>
    <dgm:pt modelId="{012A8AE1-8D59-4D3D-BD1C-FD0BE10E6C15}">
      <dgm:prSet phldrT="[Текст]" custT="1"/>
      <dgm:spPr/>
      <dgm:t>
        <a:bodyPr/>
        <a:lstStyle/>
        <a:p>
          <a:pPr>
            <a:buFontTx/>
            <a:buNone/>
          </a:pPr>
          <a:r>
            <a:rPr lang="ru-RU" alt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расчета на 1 кг живого веса от минимального</a:t>
          </a:r>
          <a:r>
            <a:rPr lang="en-US" alt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alt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допустимого живого веса КРС не старше 24 месяцев</a:t>
          </a:r>
          <a:endParaRPr lang="ru-RU" sz="1800" b="1" i="0" dirty="0">
            <a:solidFill>
              <a:schemeClr val="tx1"/>
            </a:solidFill>
          </a:endParaRPr>
        </a:p>
      </dgm:t>
    </dgm:pt>
    <dgm:pt modelId="{2A81C2AB-4718-43ED-A04D-93119C59EEE6}" type="parTrans" cxnId="{3F1AF810-3697-488A-85DF-A88F7C24EF95}">
      <dgm:prSet/>
      <dgm:spPr/>
      <dgm:t>
        <a:bodyPr/>
        <a:lstStyle/>
        <a:p>
          <a:endParaRPr lang="ru-RU"/>
        </a:p>
      </dgm:t>
    </dgm:pt>
    <dgm:pt modelId="{F8F2381C-E92B-411D-9C81-17C65E426581}" type="sibTrans" cxnId="{3F1AF810-3697-488A-85DF-A88F7C24EF95}">
      <dgm:prSet/>
      <dgm:spPr/>
      <dgm:t>
        <a:bodyPr/>
        <a:lstStyle/>
        <a:p>
          <a:endParaRPr lang="ru-RU"/>
        </a:p>
      </dgm:t>
    </dgm:pt>
    <dgm:pt modelId="{97CB76F5-B5BB-4C8E-A8AD-246A6A52D729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УСЛОВИЯ:</a:t>
          </a:r>
        </a:p>
      </dgm:t>
    </dgm:pt>
    <dgm:pt modelId="{FB5DDAF2-1E01-4F27-8A10-009B3768A498}" type="parTrans" cxnId="{E571A1C1-DC90-49CA-83D2-D96AA6885391}">
      <dgm:prSet/>
      <dgm:spPr/>
      <dgm:t>
        <a:bodyPr/>
        <a:lstStyle/>
        <a:p>
          <a:endParaRPr lang="ru-RU"/>
        </a:p>
      </dgm:t>
    </dgm:pt>
    <dgm:pt modelId="{C6AE0E32-5B50-4B56-AFB5-9A7E7414059C}" type="sibTrans" cxnId="{E571A1C1-DC90-49CA-83D2-D96AA6885391}">
      <dgm:prSet/>
      <dgm:spPr/>
      <dgm:t>
        <a:bodyPr/>
        <a:lstStyle/>
        <a:p>
          <a:endParaRPr lang="ru-RU"/>
        </a:p>
      </dgm:t>
    </dgm:pt>
    <dgm:pt modelId="{A70502F3-F993-460B-838E-460E98E4C94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400" b="0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F930F8-5E10-4427-A2D8-8B037CE37B11}" type="parTrans" cxnId="{CB90A837-76F4-4867-90B8-C3E8951AE6DD}">
      <dgm:prSet/>
      <dgm:spPr/>
      <dgm:t>
        <a:bodyPr/>
        <a:lstStyle/>
        <a:p>
          <a:endParaRPr lang="ru-RU"/>
        </a:p>
      </dgm:t>
    </dgm:pt>
    <dgm:pt modelId="{E771E523-05BE-4134-A90F-543164787432}" type="sibTrans" cxnId="{CB90A837-76F4-4867-90B8-C3E8951AE6DD}">
      <dgm:prSet/>
      <dgm:spPr/>
      <dgm:t>
        <a:bodyPr/>
        <a:lstStyle/>
        <a:p>
          <a:endParaRPr lang="ru-RU"/>
        </a:p>
      </dgm:t>
    </dgm:pt>
    <dgm:pt modelId="{1B406FF6-3911-4F08-A95B-0D90C18DD0E7}">
      <dgm:prSet phldrT="[Текст]"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sz="1800" b="1" i="0" dirty="0">
            <a:solidFill>
              <a:schemeClr val="tx1"/>
            </a:solidFill>
          </a:endParaRPr>
        </a:p>
      </dgm:t>
    </dgm:pt>
    <dgm:pt modelId="{02BDD0B0-C171-4FA5-9A1E-66461EBF11BD}" type="parTrans" cxnId="{5C139FB1-8783-4CBF-BDF0-D109B929395F}">
      <dgm:prSet/>
      <dgm:spPr/>
      <dgm:t>
        <a:bodyPr/>
        <a:lstStyle/>
        <a:p>
          <a:endParaRPr lang="ru-RU"/>
        </a:p>
      </dgm:t>
    </dgm:pt>
    <dgm:pt modelId="{93A32FB2-6847-40A7-90F8-910E890FFE51}" type="sibTrans" cxnId="{5C139FB1-8783-4CBF-BDF0-D109B929395F}">
      <dgm:prSet/>
      <dgm:spPr/>
      <dgm:t>
        <a:bodyPr/>
        <a:lstStyle/>
        <a:p>
          <a:endParaRPr lang="ru-RU"/>
        </a:p>
      </dgm:t>
    </dgm:pt>
    <dgm:pt modelId="{46634DC8-9E01-4043-AC11-5D0EAE890F40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сохранение или увеличение маточного  поголовья КРС; </a:t>
          </a:r>
        </a:p>
      </dgm:t>
    </dgm:pt>
    <dgm:pt modelId="{18A6AB91-1F73-41DD-A2F2-647DA8208152}" type="parTrans" cxnId="{C3865865-12CA-483F-BE7F-58CFD47DB462}">
      <dgm:prSet/>
      <dgm:spPr/>
      <dgm:t>
        <a:bodyPr/>
        <a:lstStyle/>
        <a:p>
          <a:endParaRPr lang="ru-RU"/>
        </a:p>
      </dgm:t>
    </dgm:pt>
    <dgm:pt modelId="{2412B180-015A-470F-8DB7-0B8B70296F2B}" type="sibTrans" cxnId="{C3865865-12CA-483F-BE7F-58CFD47DB462}">
      <dgm:prSet/>
      <dgm:spPr/>
      <dgm:t>
        <a:bodyPr/>
        <a:lstStyle/>
        <a:p>
          <a:endParaRPr lang="ru-RU"/>
        </a:p>
      </dgm:t>
    </dgm:pt>
    <dgm:pt modelId="{AC0C4CA7-7630-4BEB-8DE3-9D1564485F11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сохранение  или увеличение объема производства КРС (в живом весе) на 1 января текущего года относительно значениям 1 января прошлого</a:t>
          </a:r>
        </a:p>
      </dgm:t>
    </dgm:pt>
    <dgm:pt modelId="{DF7C3B58-9EA6-40C4-B3E0-51B675FAC541}" type="parTrans" cxnId="{BFC8787E-CC96-450A-A1E8-F6432AE7D691}">
      <dgm:prSet/>
      <dgm:spPr/>
      <dgm:t>
        <a:bodyPr/>
        <a:lstStyle/>
        <a:p>
          <a:endParaRPr lang="ru-RU"/>
        </a:p>
      </dgm:t>
    </dgm:pt>
    <dgm:pt modelId="{AED3BE35-5A8C-4A22-A0B0-BD483333608A}" type="sibTrans" cxnId="{BFC8787E-CC96-450A-A1E8-F6432AE7D691}">
      <dgm:prSet/>
      <dgm:spPr/>
      <dgm:t>
        <a:bodyPr/>
        <a:lstStyle/>
        <a:p>
          <a:endParaRPr lang="ru-RU"/>
        </a:p>
      </dgm:t>
    </dgm:pt>
    <dgm:pt modelId="{B68E1012-65FB-465C-B46D-551622D74A66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endParaRPr lang="ru-RU" altLang="ru-RU" sz="1800" b="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E02A6E-D041-45E2-996B-4F4151090ABB}" type="parTrans" cxnId="{587F6CA5-A50F-4B01-819C-CD926914BEFB}">
      <dgm:prSet/>
      <dgm:spPr/>
      <dgm:t>
        <a:bodyPr/>
        <a:lstStyle/>
        <a:p>
          <a:endParaRPr lang="ru-RU"/>
        </a:p>
      </dgm:t>
    </dgm:pt>
    <dgm:pt modelId="{28309EA0-15F2-4D9E-87FC-46FECE3EFCCF}" type="sibTrans" cxnId="{587F6CA5-A50F-4B01-819C-CD926914BEFB}">
      <dgm:prSet/>
      <dgm:spPr/>
      <dgm:t>
        <a:bodyPr/>
        <a:lstStyle/>
        <a:p>
          <a:endParaRPr lang="ru-RU"/>
        </a:p>
      </dgm:t>
    </dgm:pt>
    <dgm:pt modelId="{34F116E5-4F37-4F11-B91F-F5DD337B42A1}">
      <dgm:prSet phldrT="[Текст]" custT="1"/>
      <dgm:spPr/>
      <dgm:t>
        <a:bodyPr/>
        <a:lstStyle/>
        <a:p>
          <a:pPr>
            <a:buFontTx/>
            <a:buNone/>
          </a:pPr>
          <a:endParaRPr lang="ru-RU" sz="1400" b="1" i="0" dirty="0">
            <a:solidFill>
              <a:schemeClr val="tx1"/>
            </a:solidFill>
          </a:endParaRPr>
        </a:p>
      </dgm:t>
    </dgm:pt>
    <dgm:pt modelId="{8730AF61-3D92-4E36-BA69-76B762D021F3}" type="parTrans" cxnId="{8ABEA583-C585-458F-89B8-33CABD04E662}">
      <dgm:prSet/>
      <dgm:spPr/>
      <dgm:t>
        <a:bodyPr/>
        <a:lstStyle/>
        <a:p>
          <a:endParaRPr lang="ru-RU"/>
        </a:p>
      </dgm:t>
    </dgm:pt>
    <dgm:pt modelId="{93039113-D29E-41E7-B722-DD4F7AEB5ABC}" type="sibTrans" cxnId="{8ABEA583-C585-458F-89B8-33CABD04E662}">
      <dgm:prSet/>
      <dgm:spPr/>
      <dgm:t>
        <a:bodyPr/>
        <a:lstStyle/>
        <a:p>
          <a:endParaRPr lang="ru-RU"/>
        </a:p>
      </dgm:t>
    </dgm:pt>
    <dgm:pt modelId="{BF6090F0-1A59-4584-8473-B5A45A6E2295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ru-RU" altLang="ru-RU" sz="18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Минимальный вес крупного рогатого скота сданного на убой (в живом весе), должен быть равен или более 420 килограмм</a:t>
          </a:r>
        </a:p>
      </dgm:t>
    </dgm:pt>
    <dgm:pt modelId="{68E738B8-4CCC-4C7B-ADE4-221E20B07BFD}" type="parTrans" cxnId="{770205BC-9CFC-46EC-B493-1CC02695895F}">
      <dgm:prSet/>
      <dgm:spPr/>
    </dgm:pt>
    <dgm:pt modelId="{0C288168-1D4E-468E-AAE2-D76CC4CDBC72}" type="sibTrans" cxnId="{770205BC-9CFC-46EC-B493-1CC02695895F}">
      <dgm:prSet/>
      <dgm:spPr/>
    </dgm:pt>
    <dgm:pt modelId="{4C3A6EA2-4D35-4663-9E24-12654E6BF334}" type="pres">
      <dgm:prSet presAssocID="{B2BC0A90-7771-4862-B48C-3BDA3F51069E}" presName="Name0" presStyleCnt="0">
        <dgm:presLayoutVars>
          <dgm:dir/>
          <dgm:animLvl val="lvl"/>
          <dgm:resizeHandles val="exact"/>
        </dgm:presLayoutVars>
      </dgm:prSet>
      <dgm:spPr/>
    </dgm:pt>
    <dgm:pt modelId="{A18E8C11-B8C5-4B6F-A442-47E7631DFD12}" type="pres">
      <dgm:prSet presAssocID="{A9FE3169-31A8-409A-AC7B-5304B4E0DE44}" presName="linNode" presStyleCnt="0"/>
      <dgm:spPr/>
    </dgm:pt>
    <dgm:pt modelId="{83EBB054-201C-4889-9DE8-7BE822E17B73}" type="pres">
      <dgm:prSet presAssocID="{A9FE3169-31A8-409A-AC7B-5304B4E0DE44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4192723-48B5-4D8A-9C2A-1E860A41E805}" type="pres">
      <dgm:prSet presAssocID="{A9FE3169-31A8-409A-AC7B-5304B4E0DE44}" presName="descendantText" presStyleLbl="alignAccFollowNode1" presStyleIdx="0" presStyleCnt="1" custScaleY="114301">
        <dgm:presLayoutVars>
          <dgm:bulletEnabled val="1"/>
        </dgm:presLayoutVars>
      </dgm:prSet>
      <dgm:spPr/>
    </dgm:pt>
  </dgm:ptLst>
  <dgm:cxnLst>
    <dgm:cxn modelId="{3028430D-6073-4C47-9087-8A994A142700}" type="presOf" srcId="{AB3459EC-C7D9-4C7E-A7BC-7C1C88738AB0}" destId="{C4192723-48B5-4D8A-9C2A-1E860A41E805}" srcOrd="0" destOrd="9" presId="urn:microsoft.com/office/officeart/2005/8/layout/vList5"/>
    <dgm:cxn modelId="{3F1AF810-3697-488A-85DF-A88F7C24EF95}" srcId="{A9FE3169-31A8-409A-AC7B-5304B4E0DE44}" destId="{012A8AE1-8D59-4D3D-BD1C-FD0BE10E6C15}" srcOrd="1" destOrd="0" parTransId="{2A81C2AB-4718-43ED-A04D-93119C59EEE6}" sibTransId="{F8F2381C-E92B-411D-9C81-17C65E426581}"/>
    <dgm:cxn modelId="{937C821C-90EE-4B47-8782-9E96081F19C9}" type="presOf" srcId="{AC0C4CA7-7630-4BEB-8DE3-9D1564485F11}" destId="{C4192723-48B5-4D8A-9C2A-1E860A41E805}" srcOrd="0" destOrd="5" presId="urn:microsoft.com/office/officeart/2005/8/layout/vList5"/>
    <dgm:cxn modelId="{BFA11725-A5E5-4BBD-BD95-1AC5D1B7806C}" srcId="{B2BC0A90-7771-4862-B48C-3BDA3F51069E}" destId="{A9FE3169-31A8-409A-AC7B-5304B4E0DE44}" srcOrd="0" destOrd="0" parTransId="{9E19DECD-B33B-4E53-82A8-A105C7EF4EC6}" sibTransId="{F6B137D1-743D-4EB6-AC62-ED0DED1B5EAA}"/>
    <dgm:cxn modelId="{DFA2A62B-23BC-404F-8243-28A04A9B97C9}" type="presOf" srcId="{04FA6E73-E04A-43F1-8B27-B278A7CFAB73}" destId="{C4192723-48B5-4D8A-9C2A-1E860A41E805}" srcOrd="0" destOrd="10" presId="urn:microsoft.com/office/officeart/2005/8/layout/vList5"/>
    <dgm:cxn modelId="{7DF87230-B9C1-4975-B4CA-7C59E8ACD358}" type="presOf" srcId="{B68E1012-65FB-465C-B46D-551622D74A66}" destId="{C4192723-48B5-4D8A-9C2A-1E860A41E805}" srcOrd="0" destOrd="7" presId="urn:microsoft.com/office/officeart/2005/8/layout/vList5"/>
    <dgm:cxn modelId="{CB90A837-76F4-4867-90B8-C3E8951AE6DD}" srcId="{A9FE3169-31A8-409A-AC7B-5304B4E0DE44}" destId="{A70502F3-F993-460B-838E-460E98E4C943}" srcOrd="8" destOrd="0" parTransId="{13F930F8-5E10-4427-A2D8-8B037CE37B11}" sibTransId="{E771E523-05BE-4134-A90F-543164787432}"/>
    <dgm:cxn modelId="{77C51041-278A-449C-971E-9704D566D94C}" type="presOf" srcId="{97CB76F5-B5BB-4C8E-A8AD-246A6A52D729}" destId="{C4192723-48B5-4D8A-9C2A-1E860A41E805}" srcOrd="0" destOrd="3" presId="urn:microsoft.com/office/officeart/2005/8/layout/vList5"/>
    <dgm:cxn modelId="{C3865865-12CA-483F-BE7F-58CFD47DB462}" srcId="{A9FE3169-31A8-409A-AC7B-5304B4E0DE44}" destId="{46634DC8-9E01-4043-AC11-5D0EAE890F40}" srcOrd="4" destOrd="0" parTransId="{18A6AB91-1F73-41DD-A2F2-647DA8208152}" sibTransId="{2412B180-015A-470F-8DB7-0B8B70296F2B}"/>
    <dgm:cxn modelId="{D29AE159-425E-4456-A50F-C6541E6F826E}" type="presOf" srcId="{46634DC8-9E01-4043-AC11-5D0EAE890F40}" destId="{C4192723-48B5-4D8A-9C2A-1E860A41E805}" srcOrd="0" destOrd="4" presId="urn:microsoft.com/office/officeart/2005/8/layout/vList5"/>
    <dgm:cxn modelId="{3FEAB87B-3398-40B5-9CF0-E1E0787A857B}" type="presOf" srcId="{012A8AE1-8D59-4D3D-BD1C-FD0BE10E6C15}" destId="{C4192723-48B5-4D8A-9C2A-1E860A41E805}" srcOrd="0" destOrd="1" presId="urn:microsoft.com/office/officeart/2005/8/layout/vList5"/>
    <dgm:cxn modelId="{BFC8787E-CC96-450A-A1E8-F6432AE7D691}" srcId="{A9FE3169-31A8-409A-AC7B-5304B4E0DE44}" destId="{AC0C4CA7-7630-4BEB-8DE3-9D1564485F11}" srcOrd="5" destOrd="0" parTransId="{DF7C3B58-9EA6-40C4-B3E0-51B675FAC541}" sibTransId="{AED3BE35-5A8C-4A22-A0B0-BD483333608A}"/>
    <dgm:cxn modelId="{B89CAF81-E43F-4161-9F5D-7765E66E6B7E}" type="presOf" srcId="{A70502F3-F993-460B-838E-460E98E4C943}" destId="{C4192723-48B5-4D8A-9C2A-1E860A41E805}" srcOrd="0" destOrd="8" presId="urn:microsoft.com/office/officeart/2005/8/layout/vList5"/>
    <dgm:cxn modelId="{6814D682-77DC-4882-81A9-272A838A6C2F}" type="presOf" srcId="{34F116E5-4F37-4F11-B91F-F5DD337B42A1}" destId="{C4192723-48B5-4D8A-9C2A-1E860A41E805}" srcOrd="0" destOrd="0" presId="urn:microsoft.com/office/officeart/2005/8/layout/vList5"/>
    <dgm:cxn modelId="{4D36EA82-F1F0-46C0-AD88-8D5B50A4202C}" type="presOf" srcId="{B2BC0A90-7771-4862-B48C-3BDA3F51069E}" destId="{4C3A6EA2-4D35-4663-9E24-12654E6BF334}" srcOrd="0" destOrd="0" presId="urn:microsoft.com/office/officeart/2005/8/layout/vList5"/>
    <dgm:cxn modelId="{8ABEA583-C585-458F-89B8-33CABD04E662}" srcId="{A9FE3169-31A8-409A-AC7B-5304B4E0DE44}" destId="{34F116E5-4F37-4F11-B91F-F5DD337B42A1}" srcOrd="0" destOrd="0" parTransId="{8730AF61-3D92-4E36-BA69-76B762D021F3}" sibTransId="{93039113-D29E-41E7-B722-DD4F7AEB5ABC}"/>
    <dgm:cxn modelId="{E6C4AD8B-DD34-4CFE-87A6-AB2E863F9948}" type="presOf" srcId="{1B406FF6-3911-4F08-A95B-0D90C18DD0E7}" destId="{C4192723-48B5-4D8A-9C2A-1E860A41E805}" srcOrd="0" destOrd="2" presId="urn:microsoft.com/office/officeart/2005/8/layout/vList5"/>
    <dgm:cxn modelId="{657EE09C-AC12-4636-BB5F-BC88E51CB8D6}" type="presOf" srcId="{BF6090F0-1A59-4584-8473-B5A45A6E2295}" destId="{C4192723-48B5-4D8A-9C2A-1E860A41E805}" srcOrd="0" destOrd="6" presId="urn:microsoft.com/office/officeart/2005/8/layout/vList5"/>
    <dgm:cxn modelId="{587F6CA5-A50F-4B01-819C-CD926914BEFB}" srcId="{A9FE3169-31A8-409A-AC7B-5304B4E0DE44}" destId="{B68E1012-65FB-465C-B46D-551622D74A66}" srcOrd="7" destOrd="0" parTransId="{46E02A6E-D041-45E2-996B-4F4151090ABB}" sibTransId="{28309EA0-15F2-4D9E-87FC-46FECE3EFCCF}"/>
    <dgm:cxn modelId="{57670FA6-D4B2-4065-82D6-F9C35547EFCD}" srcId="{A9FE3169-31A8-409A-AC7B-5304B4E0DE44}" destId="{04FA6E73-E04A-43F1-8B27-B278A7CFAB73}" srcOrd="10" destOrd="0" parTransId="{05111201-981D-4849-A497-FD76CC14447F}" sibTransId="{7EA74BF6-A396-43AD-AD0D-B6CDC97C1887}"/>
    <dgm:cxn modelId="{5C139FB1-8783-4CBF-BDF0-D109B929395F}" srcId="{A9FE3169-31A8-409A-AC7B-5304B4E0DE44}" destId="{1B406FF6-3911-4F08-A95B-0D90C18DD0E7}" srcOrd="2" destOrd="0" parTransId="{02BDD0B0-C171-4FA5-9A1E-66461EBF11BD}" sibTransId="{93A32FB2-6847-40A7-90F8-910E890FFE51}"/>
    <dgm:cxn modelId="{770205BC-9CFC-46EC-B493-1CC02695895F}" srcId="{A9FE3169-31A8-409A-AC7B-5304B4E0DE44}" destId="{BF6090F0-1A59-4584-8473-B5A45A6E2295}" srcOrd="6" destOrd="0" parTransId="{68E738B8-4CCC-4C7B-ADE4-221E20B07BFD}" sibTransId="{0C288168-1D4E-468E-AAE2-D76CC4CDBC72}"/>
    <dgm:cxn modelId="{A0F5D3BF-7DDE-42CC-B010-54398D548C04}" type="presOf" srcId="{A9FE3169-31A8-409A-AC7B-5304B4E0DE44}" destId="{83EBB054-201C-4889-9DE8-7BE822E17B73}" srcOrd="0" destOrd="0" presId="urn:microsoft.com/office/officeart/2005/8/layout/vList5"/>
    <dgm:cxn modelId="{E571A1C1-DC90-49CA-83D2-D96AA6885391}" srcId="{A9FE3169-31A8-409A-AC7B-5304B4E0DE44}" destId="{97CB76F5-B5BB-4C8E-A8AD-246A6A52D729}" srcOrd="3" destOrd="0" parTransId="{FB5DDAF2-1E01-4F27-8A10-009B3768A498}" sibTransId="{C6AE0E32-5B50-4B56-AFB5-9A7E7414059C}"/>
    <dgm:cxn modelId="{4A189FCC-D464-4AFD-A40B-83031D45AA30}" srcId="{A9FE3169-31A8-409A-AC7B-5304B4E0DE44}" destId="{AB3459EC-C7D9-4C7E-A7BC-7C1C88738AB0}" srcOrd="9" destOrd="0" parTransId="{0F368294-441D-4808-8C91-F8A7AB6253FE}" sibTransId="{C3633561-34D8-491E-96D7-F502439E657A}"/>
    <dgm:cxn modelId="{8788609E-3874-4BD2-9245-390AEF98FC8A}" type="presParOf" srcId="{4C3A6EA2-4D35-4663-9E24-12654E6BF334}" destId="{A18E8C11-B8C5-4B6F-A442-47E7631DFD12}" srcOrd="0" destOrd="0" presId="urn:microsoft.com/office/officeart/2005/8/layout/vList5"/>
    <dgm:cxn modelId="{135F9290-766B-48D9-A242-8844C83B8C6A}" type="presParOf" srcId="{A18E8C11-B8C5-4B6F-A442-47E7631DFD12}" destId="{83EBB054-201C-4889-9DE8-7BE822E17B73}" srcOrd="0" destOrd="0" presId="urn:microsoft.com/office/officeart/2005/8/layout/vList5"/>
    <dgm:cxn modelId="{93F63A65-7A06-4496-A090-8AFF883AFFE0}" type="presParOf" srcId="{A18E8C11-B8C5-4B6F-A442-47E7631DFD12}" destId="{C4192723-48B5-4D8A-9C2A-1E860A41E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389A47-9619-4482-AAF2-F525DEC796E6}">
      <dsp:nvSpPr>
        <dsp:cNvPr id="0" name=""/>
        <dsp:cNvSpPr/>
      </dsp:nvSpPr>
      <dsp:spPr>
        <a:xfrm>
          <a:off x="1913" y="0"/>
          <a:ext cx="4873169" cy="4948356"/>
        </a:xfrm>
        <a:prstGeom prst="roundRect">
          <a:avLst>
            <a:gd name="adj" fmla="val 5000"/>
          </a:avLst>
        </a:prstGeom>
        <a:solidFill>
          <a:srgbClr val="265C4E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92024" rIns="248920" bIns="0" numCol="1" spcCol="1270" anchor="t" anchorCtr="0">
          <a:noAutofit/>
        </a:bodyPr>
        <a:lstStyle/>
        <a:p>
          <a:pPr marL="0" lvl="0" indent="0" algn="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600" kern="1200" dirty="0"/>
            <a:t>ГРАНТЫ</a:t>
          </a:r>
        </a:p>
      </dsp:txBody>
      <dsp:txXfrm rot="16200000">
        <a:off x="-1539595" y="1541509"/>
        <a:ext cx="4057652" cy="974633"/>
      </dsp:txXfrm>
    </dsp:sp>
    <dsp:sp modelId="{F19AAFA1-7414-4AB0-85B8-975E50436A84}">
      <dsp:nvSpPr>
        <dsp:cNvPr id="0" name=""/>
        <dsp:cNvSpPr/>
      </dsp:nvSpPr>
      <dsp:spPr>
        <a:xfrm>
          <a:off x="976547" y="0"/>
          <a:ext cx="3630511" cy="4948356"/>
        </a:xfrm>
        <a:prstGeom prst="rect">
          <a:avLst/>
        </a:prstGeom>
        <a:noFill/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23444" rIns="0" bIns="0" numCol="1" spcCol="1270" anchor="t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Семейная ферма</a:t>
          </a:r>
        </a:p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МТБ СПоК</a:t>
          </a:r>
        </a:p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Агростартап</a:t>
          </a:r>
        </a:p>
      </dsp:txBody>
      <dsp:txXfrm>
        <a:off x="976547" y="0"/>
        <a:ext cx="3630511" cy="4948356"/>
      </dsp:txXfrm>
    </dsp:sp>
    <dsp:sp modelId="{B748BA50-32AE-4018-AA58-BB9AE65F357C}">
      <dsp:nvSpPr>
        <dsp:cNvPr id="0" name=""/>
        <dsp:cNvSpPr/>
      </dsp:nvSpPr>
      <dsp:spPr>
        <a:xfrm>
          <a:off x="5045643" y="0"/>
          <a:ext cx="4873169" cy="4948356"/>
        </a:xfrm>
        <a:prstGeom prst="roundRect">
          <a:avLst>
            <a:gd name="adj" fmla="val 5000"/>
          </a:avLst>
        </a:prstGeom>
        <a:solidFill>
          <a:srgbClr val="3B927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92024" rIns="248920" bIns="0" numCol="1" spcCol="1270" anchor="t" anchorCtr="0">
          <a:noAutofit/>
        </a:bodyPr>
        <a:lstStyle/>
        <a:p>
          <a:pPr marL="0" lvl="0" indent="0" algn="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600" kern="1200" dirty="0"/>
            <a:t>СУБСИДИИ</a:t>
          </a:r>
        </a:p>
      </dsp:txBody>
      <dsp:txXfrm rot="16200000">
        <a:off x="3504134" y="1541509"/>
        <a:ext cx="4057652" cy="974633"/>
      </dsp:txXfrm>
    </dsp:sp>
    <dsp:sp modelId="{F806A1B9-2F8B-4523-BCED-DFBD3B2CEE54}">
      <dsp:nvSpPr>
        <dsp:cNvPr id="0" name=""/>
        <dsp:cNvSpPr/>
      </dsp:nvSpPr>
      <dsp:spPr>
        <a:xfrm rot="5400000">
          <a:off x="4706338" y="3877342"/>
          <a:ext cx="727342" cy="730975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5657C5E-26C4-4CE0-BAA0-CAC162DF31B3}">
      <dsp:nvSpPr>
        <dsp:cNvPr id="0" name=""/>
        <dsp:cNvSpPr/>
      </dsp:nvSpPr>
      <dsp:spPr>
        <a:xfrm>
          <a:off x="6020277" y="0"/>
          <a:ext cx="3630511" cy="4948356"/>
        </a:xfrm>
        <a:prstGeom prst="rect">
          <a:avLst/>
        </a:prstGeom>
        <a:noFill/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23444" rIns="0" bIns="0" numCol="1" spcCol="1270" anchor="t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на финансовое обеспечение</a:t>
          </a:r>
        </a:p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  <a:p>
          <a:pPr marL="0" lvl="0" indent="0" algn="r" defTabSz="1600200">
            <a:lnSpc>
              <a:spcPts val="21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на возмещение </a:t>
          </a:r>
        </a:p>
        <a:p>
          <a:pPr marL="0" lvl="0" indent="0" algn="r" defTabSz="1600200">
            <a:lnSpc>
              <a:spcPts val="21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затрат</a:t>
          </a:r>
        </a:p>
      </dsp:txBody>
      <dsp:txXfrm>
        <a:off x="6020277" y="0"/>
        <a:ext cx="3630511" cy="494835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5026387" y="-931084"/>
          <a:ext cx="4596411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400" b="1" i="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600" b="1" i="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600" b="1" i="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600" b="1" i="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6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поддержку свиноводства – наличие 4 000 гол. свиней</a:t>
          </a:r>
          <a:endParaRPr lang="ru-RU" sz="1600" b="0" i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6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поддержку птицеводства- наличие 1500 гол. кур или гусей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6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 содержание оленей – наличие оленей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alt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 на поддержку свиноводства по 1000 рубля за каждую тонну прироста отгруженной продукции собственного производства (мяса свиней в живом весе) в сравнении с соответствующим отчетным периодом прошлого года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altLang="ru-RU" sz="16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на поддержку птицеводства в размере 20% от затрат на приобретение кормов во втором - четвертом кварталах текущего года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altLang="ru-RU" sz="16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на содержание оленей ставка в 2024 г. 800р. На 1 голову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alt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5" y="441956"/>
        <a:ext cx="6669357" cy="4147655"/>
      </dsp:txXfrm>
    </dsp:sp>
    <dsp:sp modelId="{83EBB054-201C-4889-9DE8-7BE822E17B73}">
      <dsp:nvSpPr>
        <dsp:cNvPr id="0" name=""/>
        <dsp:cNvSpPr/>
      </dsp:nvSpPr>
      <dsp:spPr>
        <a:xfrm>
          <a:off x="0" y="2456"/>
          <a:ext cx="3877725" cy="50266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проведение прочих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мероприятий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животноводстве</a:t>
          </a:r>
          <a:endParaRPr lang="ru-RU" sz="1800" kern="1200" dirty="0"/>
        </a:p>
      </dsp:txBody>
      <dsp:txXfrm>
        <a:off x="189295" y="191751"/>
        <a:ext cx="3499135" cy="46480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4888256" y="-1087902"/>
          <a:ext cx="3885543" cy="6429203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400" b="1" i="0" kern="1200" dirty="0">
            <a:solidFill>
              <a:schemeClr val="tx1"/>
            </a:solidFill>
          </a:endParaRP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600" b="1" i="0" kern="1200" dirty="0">
            <a:solidFill>
              <a:schemeClr val="tx1"/>
            </a:solidFill>
          </a:endParaRP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600" b="1" i="0" kern="1200" dirty="0">
            <a:solidFill>
              <a:schemeClr val="tx1"/>
            </a:solidFill>
          </a:endParaRP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600" b="1" i="0" kern="1200" dirty="0">
            <a:solidFill>
              <a:schemeClr val="tx1"/>
            </a:solidFill>
          </a:endParaRP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600" b="1" kern="1200" dirty="0">
              <a:solidFill>
                <a:schemeClr val="tx1"/>
              </a:solidFill>
            </a:rPr>
            <a:t>50% от общей стоимости по договорам страхования</a:t>
          </a:r>
          <a:endParaRPr lang="ru-RU" sz="1600" b="0" i="1" kern="1200" dirty="0">
            <a:solidFill>
              <a:schemeClr val="tx1"/>
            </a:solidFill>
          </a:endParaRP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alt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0" algn="l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600" b="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При страховании сельскохозяйственных животных договор о страховании заключен в отношении всего имеющегося поголовья сельскохозяйственных животных одного или нескольких видов на срок не менее чем один год.</a:t>
          </a:r>
          <a:endParaRPr lang="ru-RU" altLang="ru-RU" sz="1600" b="0" kern="1200" dirty="0">
            <a:solidFill>
              <a:prstClr val="black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altLang="ru-RU" sz="16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alt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616427" y="373604"/>
        <a:ext cx="6239526" cy="3506189"/>
      </dsp:txXfrm>
    </dsp:sp>
    <dsp:sp modelId="{83EBB054-201C-4889-9DE8-7BE822E17B73}">
      <dsp:nvSpPr>
        <dsp:cNvPr id="0" name=""/>
        <dsp:cNvSpPr/>
      </dsp:nvSpPr>
      <dsp:spPr>
        <a:xfrm>
          <a:off x="0" y="2076"/>
          <a:ext cx="3616426" cy="424924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Субсидия на страхование сельскохозяйственных животных</a:t>
          </a:r>
        </a:p>
      </dsp:txBody>
      <dsp:txXfrm>
        <a:off x="176539" y="178615"/>
        <a:ext cx="3263348" cy="389616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5363254" y="-931084"/>
          <a:ext cx="3922678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800" b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2000" b="0" i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20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 Наличие на 01 января текущего года:</a:t>
          </a:r>
          <a:endParaRPr lang="ru-RU" sz="2000" b="0" i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20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20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не менее 40 голов коров КРС мясных пород  и (или)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20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20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не менее 50 голов молочного направления и (или)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20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20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не менее 400 голов овец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20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20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Сохранение или увеличение поголовья животных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20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(за 2 года)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6" y="745933"/>
        <a:ext cx="6702246" cy="3539700"/>
      </dsp:txXfrm>
    </dsp:sp>
    <dsp:sp modelId="{83EBB054-201C-4889-9DE8-7BE822E17B73}">
      <dsp:nvSpPr>
        <dsp:cNvPr id="0" name=""/>
        <dsp:cNvSpPr/>
      </dsp:nvSpPr>
      <dsp:spPr>
        <a:xfrm>
          <a:off x="0" y="154588"/>
          <a:ext cx="3877725" cy="472238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2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Техника и оборудование для заготовки и приготовления кормов</a:t>
          </a:r>
          <a:endParaRPr lang="ru-RU" sz="2800" kern="1200" dirty="0"/>
        </a:p>
      </dsp:txBody>
      <dsp:txXfrm>
        <a:off x="189295" y="343883"/>
        <a:ext cx="3499135" cy="434379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6721147" y="-2758266"/>
          <a:ext cx="1206892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50%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С/х организациям (создание молочно-товарной фермы на 50 и более скотомест)  ! АКТ ВВОДА от МО района</a:t>
          </a:r>
          <a:endParaRPr lang="ru-RU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Молокопер. предприятиям на приобретение спецавтотранспорта </a:t>
          </a:r>
          <a:b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(! производство масла сливочного или сыра или мороженого не менее 5 т/год)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6" y="144071"/>
        <a:ext cx="6834819" cy="1089060"/>
      </dsp:txXfrm>
    </dsp:sp>
    <dsp:sp modelId="{83EBB054-201C-4889-9DE8-7BE822E17B73}">
      <dsp:nvSpPr>
        <dsp:cNvPr id="0" name=""/>
        <dsp:cNvSpPr/>
      </dsp:nvSpPr>
      <dsp:spPr>
        <a:xfrm>
          <a:off x="0" y="708"/>
          <a:ext cx="3877725" cy="13757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Times New Roman" pitchFamily="18" charset="0"/>
              <a:cs typeface="Times New Roman" pitchFamily="18" charset="0"/>
            </a:rPr>
            <a:t>Оборудование, спецавтотранспорт  для молочных ферм и молокоперерабатывающих предприятий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/>
        </a:p>
      </dsp:txBody>
      <dsp:txXfrm>
        <a:off x="67160" y="67868"/>
        <a:ext cx="3743405" cy="1241463"/>
      </dsp:txXfrm>
    </dsp:sp>
    <dsp:sp modelId="{DFC1CF5D-5348-48B0-8989-4780D34DDFA7}">
      <dsp:nvSpPr>
        <dsp:cNvPr id="0" name=""/>
        <dsp:cNvSpPr/>
      </dsp:nvSpPr>
      <dsp:spPr>
        <a:xfrm rot="5400000">
          <a:off x="6176848" y="-857627"/>
          <a:ext cx="2223057" cy="6828876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- 30%  - на технологическое оборудование, спецтранспорт для убоя и первичной переработки скота;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- 50 % - на технологическое оборудование, спецтранспорт для убоя и первичной переработки скота (при организации санитарной бойни);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- 50 %  от стоимости модульного цеха для убоя и первичной переработки скота.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СХТП осуществляющим первичную переработку с/х сырья в сфере пищевой и перерабатывающей промышленности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или увеличение объема производства мяса в убойном весе</a:t>
          </a:r>
          <a:endParaRPr lang="ru-RU" alt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3939" y="1553803"/>
        <a:ext cx="6720355" cy="2006015"/>
      </dsp:txXfrm>
    </dsp:sp>
    <dsp:sp modelId="{5BD82203-28BD-445E-8981-00765A4089DC}">
      <dsp:nvSpPr>
        <dsp:cNvPr id="0" name=""/>
        <dsp:cNvSpPr/>
      </dsp:nvSpPr>
      <dsp:spPr>
        <a:xfrm>
          <a:off x="0" y="1868918"/>
          <a:ext cx="3873939" cy="13757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Оборудование, спецавтотранспорт для убоя и первичной переработки скота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>
        <a:off x="67160" y="1936078"/>
        <a:ext cx="3739619" cy="1241463"/>
      </dsp:txXfrm>
    </dsp:sp>
    <dsp:sp modelId="{5B95C9E4-8351-489C-9E0A-787E2A267B32}">
      <dsp:nvSpPr>
        <dsp:cNvPr id="0" name=""/>
        <dsp:cNvSpPr/>
      </dsp:nvSpPr>
      <dsp:spPr>
        <a:xfrm rot="5400000">
          <a:off x="6737524" y="978152"/>
          <a:ext cx="1174137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alt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50% 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alt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(яйцесортировочные машины, оборудование для пр-ва яичного порошка, установки для размола и смешивания кормов, оборудование для содержания кур-несушек, ремонтного молодняка, специальное котельное оборудование для утилизации куриного помета, инкубатор)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или увеличение объемов производства яиц  (за 2 года) </a:t>
          </a:r>
          <a:endParaRPr lang="ru-RU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6" y="3895268"/>
        <a:ext cx="6836418" cy="1059503"/>
      </dsp:txXfrm>
    </dsp:sp>
    <dsp:sp modelId="{3CC7A2B4-D2E7-4D82-93F7-F86EA8DC3830}">
      <dsp:nvSpPr>
        <dsp:cNvPr id="0" name=""/>
        <dsp:cNvSpPr/>
      </dsp:nvSpPr>
      <dsp:spPr>
        <a:xfrm>
          <a:off x="0" y="3737128"/>
          <a:ext cx="3877725" cy="13757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ru-RU" alt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Техника и оборудование для производства и переработки продукции птицеводства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ru-RU" sz="1600" kern="1200" dirty="0"/>
        </a:p>
      </dsp:txBody>
      <dsp:txXfrm>
        <a:off x="67160" y="3804288"/>
        <a:ext cx="3743405" cy="124146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6265505" y="-2239511"/>
          <a:ext cx="2118175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>
            <a:latin typeface="+mn-lt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 </a:t>
          </a:r>
          <a:r>
            <a:rPr lang="ru-RU" altLang="ru-RU" sz="1800" b="1" kern="1200" dirty="0">
              <a:latin typeface="+mn-lt"/>
              <a:cs typeface="Times New Roman" panose="02020603050405020304" pitchFamily="18" charset="0"/>
            </a:rPr>
            <a:t>Наличие на 1 января текущего года овощей закрытого грунта не менее 0,5га</a:t>
          </a:r>
          <a:endParaRPr lang="ru-RU" sz="1800" b="1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 </a:t>
          </a:r>
        </a:p>
      </dsp:txBody>
      <dsp:txXfrm rot="-5400000">
        <a:off x="3877726" y="251669"/>
        <a:ext cx="6790334" cy="1911373"/>
      </dsp:txXfrm>
    </dsp:sp>
    <dsp:sp modelId="{83EBB054-201C-4889-9DE8-7BE822E17B73}">
      <dsp:nvSpPr>
        <dsp:cNvPr id="0" name=""/>
        <dsp:cNvSpPr/>
      </dsp:nvSpPr>
      <dsp:spPr>
        <a:xfrm>
          <a:off x="0" y="60"/>
          <a:ext cx="3877725" cy="241459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latin typeface="+mn-lt"/>
            <a:cs typeface="Times New Roman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n-lt"/>
              <a:cs typeface="Times New Roman" pitchFamily="18" charset="0"/>
            </a:rPr>
            <a:t>Техника, оборудование, спецавтотранспорт для производства овощей закрытого грунта и их предпродажной подготовки, включая затраты на доставку, пусконаладочные и монтажные работы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>
            <a:latin typeface="+mn-lt"/>
          </a:endParaRPr>
        </a:p>
      </dsp:txBody>
      <dsp:txXfrm>
        <a:off x="117871" y="117931"/>
        <a:ext cx="3641983" cy="2178848"/>
      </dsp:txXfrm>
    </dsp:sp>
    <dsp:sp modelId="{DFC1CF5D-5348-48B0-8989-4780D34DDFA7}">
      <dsp:nvSpPr>
        <dsp:cNvPr id="0" name=""/>
        <dsp:cNvSpPr/>
      </dsp:nvSpPr>
      <dsp:spPr>
        <a:xfrm rot="5400000">
          <a:off x="6197655" y="295807"/>
          <a:ext cx="2253875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400" b="1" kern="1200" dirty="0">
              <a:latin typeface="+mn-lt"/>
            </a:rPr>
            <a:t>Наличие ОКВЭД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400" b="1" kern="1200" dirty="0">
              <a:latin typeface="+mn-lt"/>
            </a:rPr>
            <a:t>Спецавтотранспорт (рефрижератор) для заготовки и транспортировки ягод, пищевых лесных ресурсов (дикоросов);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400" b="1" kern="1200" dirty="0">
              <a:latin typeface="+mn-lt"/>
            </a:rPr>
            <a:t>технологическое оборудование;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400" b="1" kern="1200" dirty="0">
              <a:latin typeface="+mn-lt"/>
            </a:rPr>
            <a:t>модульные цеха для заготовки, переработки ягод, пищевых лесных ресурсов (дикоросов)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400" b="1" kern="1200" dirty="0">
              <a:latin typeface="+mn-lt"/>
            </a:rPr>
            <a:t>Сохранение или увеличение объема выручки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400" b="1" kern="1200" dirty="0">
            <a:latin typeface="+mn-lt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1" kern="1200" dirty="0">
              <a:latin typeface="+mn-lt"/>
              <a:cs typeface="Times New Roman" panose="02020603050405020304" pitchFamily="18" charset="0"/>
            </a:rPr>
            <a:t>50%</a:t>
          </a:r>
          <a:endParaRPr lang="ru-RU" altLang="ru-RU" sz="1600" b="1" kern="1200" dirty="0">
            <a:latin typeface="+mn-lt"/>
            <a:cs typeface="Times New Roman" panose="02020603050405020304" pitchFamily="18" charset="0"/>
          </a:endParaRPr>
        </a:p>
      </dsp:txBody>
      <dsp:txXfrm rot="-5400000">
        <a:off x="3877726" y="2725762"/>
        <a:ext cx="6783710" cy="2033825"/>
      </dsp:txXfrm>
    </dsp:sp>
    <dsp:sp modelId="{5BD82203-28BD-445E-8981-00765A4089DC}">
      <dsp:nvSpPr>
        <dsp:cNvPr id="0" name=""/>
        <dsp:cNvSpPr/>
      </dsp:nvSpPr>
      <dsp:spPr>
        <a:xfrm>
          <a:off x="0" y="2535380"/>
          <a:ext cx="3877725" cy="241459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b="1" kern="1200" dirty="0">
            <a:latin typeface="+mn-lt"/>
            <a:cs typeface="Times New Roman" pitchFamily="18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+mn-lt"/>
              <a:cs typeface="Times New Roman" pitchFamily="18" charset="0"/>
            </a:rPr>
            <a:t>Оборудование для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+mn-lt"/>
              <a:cs typeface="Times New Roman" pitchFamily="18" charset="0"/>
            </a:rPr>
            <a:t> переработки ягод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kern="1200" dirty="0">
            <a:latin typeface="+mn-lt"/>
          </a:endParaRPr>
        </a:p>
      </dsp:txBody>
      <dsp:txXfrm>
        <a:off x="117871" y="2653251"/>
        <a:ext cx="3641983" cy="217884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6265505" y="-2239511"/>
          <a:ext cx="2118175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>
            <a:latin typeface="+mn-lt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1" kern="1200" dirty="0">
              <a:latin typeface="+mn-lt"/>
              <a:cs typeface="Times New Roman" panose="02020603050405020304" pitchFamily="18" charset="0"/>
            </a:rPr>
            <a:t>50%</a:t>
          </a:r>
          <a:endParaRPr lang="ru-RU" sz="1400" b="1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1) наличие на 1 января текущего года маточного поголовья КРС молочного направления продуктивности и (или) мясных пород не менее 1000 голов </a:t>
          </a:r>
          <a:endParaRPr lang="ru-RU" sz="1400" b="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2) и (или) не менее 2000 маточного поголовья овец;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3)  сохранение или увеличение поголовья скота на 1 января текущего года по сравнению с показателем на 1 января предыдущего года. 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</dsp:txBody>
      <dsp:txXfrm rot="-5400000">
        <a:off x="3877726" y="251669"/>
        <a:ext cx="6790334" cy="1911373"/>
      </dsp:txXfrm>
    </dsp:sp>
    <dsp:sp modelId="{83EBB054-201C-4889-9DE8-7BE822E17B73}">
      <dsp:nvSpPr>
        <dsp:cNvPr id="0" name=""/>
        <dsp:cNvSpPr/>
      </dsp:nvSpPr>
      <dsp:spPr>
        <a:xfrm>
          <a:off x="0" y="60"/>
          <a:ext cx="3877725" cy="241459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latin typeface="+mn-lt"/>
            <a:cs typeface="Times New Roman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n-lt"/>
              <a:cs typeface="Times New Roman" pitchFamily="18" charset="0"/>
            </a:rPr>
            <a:t>Спецавтотранспорт для перевозки скота при условии отгрузки продукции на экспорт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>
            <a:latin typeface="+mn-lt"/>
          </a:endParaRPr>
        </a:p>
      </dsp:txBody>
      <dsp:txXfrm>
        <a:off x="117871" y="117931"/>
        <a:ext cx="3641983" cy="2178848"/>
      </dsp:txXfrm>
    </dsp:sp>
    <dsp:sp modelId="{DFC1CF5D-5348-48B0-8989-4780D34DDFA7}">
      <dsp:nvSpPr>
        <dsp:cNvPr id="0" name=""/>
        <dsp:cNvSpPr/>
      </dsp:nvSpPr>
      <dsp:spPr>
        <a:xfrm rot="5400000">
          <a:off x="6197655" y="295807"/>
          <a:ext cx="2253875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600" b="0" kern="1200" spc="0" baseline="0" dirty="0">
              <a:latin typeface="+mn-lt"/>
            </a:rPr>
            <a:t>- дополнительно представляются контракты на поставку </a:t>
          </a: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600" b="0" kern="1200" spc="0" baseline="0" dirty="0">
              <a:latin typeface="+mn-lt"/>
            </a:rPr>
            <a:t>продукции на экспорт.</a:t>
          </a: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600" b="0" kern="1200" spc="0" baseline="0" dirty="0">
            <a:latin typeface="+mn-lt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sz="1600" b="0" kern="1200" spc="0" baseline="0" dirty="0">
              <a:latin typeface="+mn-lt"/>
            </a:rPr>
            <a:t>- сохранение или увеличение объема отгруженной продукции на экспорт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400" b="1" kern="1200" dirty="0">
            <a:latin typeface="+mn-lt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1" kern="1200" dirty="0">
              <a:latin typeface="+mn-lt"/>
              <a:cs typeface="Times New Roman" panose="02020603050405020304" pitchFamily="18" charset="0"/>
            </a:rPr>
            <a:t>50%</a:t>
          </a:r>
          <a:endParaRPr lang="ru-RU" altLang="ru-RU" sz="1600" b="1" kern="1200" dirty="0">
            <a:latin typeface="+mn-lt"/>
            <a:cs typeface="Times New Roman" panose="02020603050405020304" pitchFamily="18" charset="0"/>
          </a:endParaRPr>
        </a:p>
      </dsp:txBody>
      <dsp:txXfrm rot="-5400000">
        <a:off x="3877726" y="2725762"/>
        <a:ext cx="6783710" cy="2033825"/>
      </dsp:txXfrm>
    </dsp:sp>
    <dsp:sp modelId="{5BD82203-28BD-445E-8981-00765A4089DC}">
      <dsp:nvSpPr>
        <dsp:cNvPr id="0" name=""/>
        <dsp:cNvSpPr/>
      </dsp:nvSpPr>
      <dsp:spPr>
        <a:xfrm>
          <a:off x="0" y="2535440"/>
          <a:ext cx="3877725" cy="241459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latin typeface="+mn-lt"/>
            <a:cs typeface="Times New Roman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n-lt"/>
              <a:cs typeface="Times New Roman" pitchFamily="18" charset="0"/>
            </a:rPr>
            <a:t>Приобретение автотранспорта, рефрижератора, изотермического фургона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n-lt"/>
              <a:cs typeface="Times New Roman" pitchFamily="18" charset="0"/>
            </a:rPr>
            <a:t>(будки), хлебного фургона при условии отгрузки продукции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+mn-lt"/>
              <a:cs typeface="Times New Roman" pitchFamily="18" charset="0"/>
            </a:rPr>
            <a:t>на экспорт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>
            <a:latin typeface="+mn-lt"/>
          </a:endParaRPr>
        </a:p>
      </dsp:txBody>
      <dsp:txXfrm>
        <a:off x="117871" y="2653311"/>
        <a:ext cx="3641983" cy="217884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4910271" y="-971852"/>
          <a:ext cx="4546732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>
            <a:latin typeface="+mn-lt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1" kern="1200" dirty="0">
              <a:latin typeface="+mn-lt"/>
              <a:cs typeface="Times New Roman" panose="02020603050405020304" pitchFamily="18" charset="0"/>
            </a:rPr>
            <a:t>90% от первоначального взноса </a:t>
          </a:r>
          <a:endParaRPr lang="ru-RU" sz="1600" b="1" kern="1200" dirty="0">
            <a:latin typeface="+mn-lt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1" kern="1200" dirty="0">
              <a:latin typeface="+mn-lt"/>
              <a:cs typeface="Times New Roman" panose="02020603050405020304" pitchFamily="18" charset="0"/>
            </a:rPr>
            <a:t>( первоначальный взнос не более 49 %, не более 15 млн)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latin typeface="+mn-lt"/>
              <a:cs typeface="Times New Roman" panose="02020603050405020304" pitchFamily="18" charset="0"/>
            </a:rPr>
            <a:t>1) Заключение договора лизинга техники, оборудования и спецавтотранспорта, не позднее 2-х лет до даты подачи заявления на предоставление субсидии. При этом договор лизинга должен содержать условие о переходе предмета лизинга в собственность лизингополучателя;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200" b="0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latin typeface="+mn-lt"/>
              <a:cs typeface="Times New Roman" panose="02020603050405020304" pitchFamily="18" charset="0"/>
            </a:rPr>
            <a:t>2) Приобретение техники и оборудования для производства продукции по растениеводству, приобретение техники и оборудования для заготовки  и приготовления кормов в животноводстве, годом выпуска не более 2-х лет;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200" b="0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latin typeface="+mn-lt"/>
              <a:cs typeface="Times New Roman" panose="02020603050405020304" pitchFamily="18" charset="0"/>
            </a:rPr>
            <a:t>3) Заключение договора лизинга оборудования и спецавтотранспорта для пищевой и перерабатывающей промышленности не более 5-ти лет до даты подачи заявления на предоставление субсидии;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latin typeface="+mn-lt"/>
              <a:cs typeface="Times New Roman" panose="02020603050405020304" pitchFamily="18" charset="0"/>
            </a:rPr>
            <a:t>4) Техника, оборудование и спецавтотранспорт не должны состоять на постоянном регистрационном учете до момента их приобретения лизингодателем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latin typeface="+mn-lt"/>
              <a:cs typeface="Times New Roman" panose="02020603050405020304" pitchFamily="18" charset="0"/>
            </a:rPr>
            <a:t>5) Заключение лизинговой компанией договора на приобретение техники, оборудования и спецавтотранспорта у завода-изготовителя или официального представителя завода-изготовителя (дилера или дистрибьютора)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</dsp:txBody>
      <dsp:txXfrm rot="-5400000">
        <a:off x="3736770" y="423602"/>
        <a:ext cx="6671782" cy="4102826"/>
      </dsp:txXfrm>
    </dsp:sp>
    <dsp:sp modelId="{83EBB054-201C-4889-9DE8-7BE822E17B73}">
      <dsp:nvSpPr>
        <dsp:cNvPr id="0" name=""/>
        <dsp:cNvSpPr/>
      </dsp:nvSpPr>
      <dsp:spPr>
        <a:xfrm>
          <a:off x="140955" y="2417"/>
          <a:ext cx="3595815" cy="494519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latin typeface="+mn-lt"/>
            <a:cs typeface="Times New Roman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n-lt"/>
              <a:cs typeface="Times New Roman" pitchFamily="18" charset="0"/>
            </a:rPr>
            <a:t>на компенсацию части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n-lt"/>
              <a:cs typeface="Times New Roman" pitchFamily="18" charset="0"/>
            </a:rPr>
            <a:t>затрат, связанных с оплатой первоначального (авансового)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n-lt"/>
              <a:cs typeface="Times New Roman" pitchFamily="18" charset="0"/>
            </a:rPr>
            <a:t>лизингового взноса (платежа) по заключенным договорам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+mn-lt"/>
              <a:cs typeface="Times New Roman" pitchFamily="18" charset="0"/>
            </a:rPr>
            <a:t>лизинга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>
            <a:latin typeface="+mn-lt"/>
          </a:endParaRPr>
        </a:p>
      </dsp:txBody>
      <dsp:txXfrm>
        <a:off x="316488" y="177950"/>
        <a:ext cx="3244749" cy="459413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C79449-86A3-4742-B374-CA7F99F9A059}">
      <dsp:nvSpPr>
        <dsp:cNvPr id="0" name=""/>
        <dsp:cNvSpPr/>
      </dsp:nvSpPr>
      <dsp:spPr>
        <a:xfrm>
          <a:off x="0" y="0"/>
          <a:ext cx="11067531" cy="36318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   Заявители - сельскохозяйственные товаропроизводители, организации и индивидуальные предприниматели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altLang="ru-RU" sz="1600" b="0" kern="1200" dirty="0">
            <a:latin typeface="+mn-lt"/>
            <a:cs typeface="Times New Roman" panose="02020603050405020304" pitchFamily="18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   Условия - наличие на 01.01 </a:t>
          </a:r>
          <a:r>
            <a:rPr lang="ru-RU" altLang="ru-RU" sz="1600" b="0" kern="1200" dirty="0" err="1">
              <a:latin typeface="+mn-lt"/>
              <a:cs typeface="Times New Roman" panose="02020603050405020304" pitchFamily="18" charset="0"/>
            </a:rPr>
            <a:t>т.г</a:t>
          </a: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.: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   - посевных площадей зерновых и кормовых культур не менее 100 га  и (или)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   - картофеля - не менее 30 га и (или)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   - овощей - не менее 15 га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   - наличие КРС мясных пород КРС не менее 40гол. </a:t>
          </a:r>
          <a:r>
            <a:rPr lang="ru-RU" altLang="ru-RU" sz="1600" b="0" kern="1200" dirty="0" err="1">
              <a:latin typeface="+mn-lt"/>
              <a:cs typeface="Times New Roman" panose="02020603050405020304" pitchFamily="18" charset="0"/>
            </a:rPr>
            <a:t>коров</a:t>
          </a:r>
          <a:endParaRPr lang="ru-RU" altLang="ru-RU" sz="1600" b="0" kern="1200" dirty="0">
            <a:latin typeface="+mn-lt"/>
            <a:cs typeface="Times New Roman" panose="02020603050405020304" pitchFamily="18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   - наличие овец не менее 400гол.овец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   Ставка - 50% от произведенных затрат.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endParaRPr lang="ru-RU" altLang="ru-RU" sz="1800" b="1" kern="1200" dirty="0">
            <a:latin typeface="+mn-lt"/>
            <a:cs typeface="Times New Roman" panose="02020603050405020304" pitchFamily="18" charset="0"/>
          </a:endParaRPr>
        </a:p>
      </dsp:txBody>
      <dsp:txXfrm>
        <a:off x="2576688" y="0"/>
        <a:ext cx="8490842" cy="3631824"/>
      </dsp:txXfrm>
    </dsp:sp>
    <dsp:sp modelId="{C4E7937C-9812-47CC-8941-AFEF6A178BA4}">
      <dsp:nvSpPr>
        <dsp:cNvPr id="0" name=""/>
        <dsp:cNvSpPr/>
      </dsp:nvSpPr>
      <dsp:spPr>
        <a:xfrm>
          <a:off x="337461" y="363182"/>
          <a:ext cx="2213506" cy="290545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9000" r="-69000"/>
          </a:stretch>
        </a:blip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4910271" y="-971852"/>
          <a:ext cx="4546732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>
            <a:latin typeface="+mn-lt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1" kern="1200" dirty="0">
              <a:latin typeface="+mn-lt"/>
              <a:cs typeface="Times New Roman" panose="02020603050405020304" pitchFamily="18" charset="0"/>
            </a:rPr>
            <a:t> </a:t>
          </a:r>
          <a:endParaRPr lang="ru-RU" sz="1400" b="1" kern="1200" dirty="0">
            <a:latin typeface="+mn-lt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sz="1400" b="1" kern="1200" dirty="0">
              <a:latin typeface="+mn-lt"/>
            </a:rPr>
            <a:t>95 % от стоимости произведенных затрат, но более 700,0 тыс. руб.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sz="1400" b="1" kern="1200" dirty="0">
              <a:latin typeface="+mn-lt"/>
            </a:rPr>
            <a:t>95 %от стоимости произведенных затрат, но более 1500,0 тыс. руб.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Условия:</a:t>
          </a:r>
          <a:endParaRPr lang="ru-RU" sz="1400" b="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1. КРС, МРС, Лошади не менее 50 </a:t>
          </a:r>
          <a:r>
            <a:rPr lang="ru-RU" altLang="ru-RU" sz="1400" b="0" kern="1200" dirty="0" err="1">
              <a:latin typeface="+mn-lt"/>
              <a:cs typeface="Times New Roman" panose="02020603050405020304" pitchFamily="18" charset="0"/>
            </a:rPr>
            <a:t>усл</a:t>
          </a: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./гол. с/х животных и/или</a:t>
          </a:r>
          <a:endParaRPr lang="ru-RU" sz="1400" b="0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 прочие виды (кроме свиней) не менее 10 усл. гол.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и/или овощи-   от 1 га, теплицы- от 0,02 га, сады –от 0,5 га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Удаленность от ЛЭП больше 1 км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2. КРС, МРС, Лошади не менее 100 усл./гол с/х животных и/или  прочие виды (кроме свиней) не менее 20 усл. гол. и/или овощи- от 3 га, теплицы- от 0,05 га, сады –от 1,0 га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Удаленность от ЛЭП больше 1 км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3. Наличие в собственности или аренде (не менее 3-х лет) земель с/х назначения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4. Постоянная прописка в сельской местности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+mn-lt"/>
              <a:cs typeface="Times New Roman" panose="02020603050405020304" pitchFamily="18" charset="0"/>
            </a:rPr>
            <a:t>5. Отчет 1-КФХ (1-ИП) за прошлый год</a:t>
          </a: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600" b="1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</dsp:txBody>
      <dsp:txXfrm rot="-5400000">
        <a:off x="3736770" y="423602"/>
        <a:ext cx="6671782" cy="4102826"/>
      </dsp:txXfrm>
    </dsp:sp>
    <dsp:sp modelId="{83EBB054-201C-4889-9DE8-7BE822E17B73}">
      <dsp:nvSpPr>
        <dsp:cNvPr id="0" name=""/>
        <dsp:cNvSpPr/>
      </dsp:nvSpPr>
      <dsp:spPr>
        <a:xfrm>
          <a:off x="140955" y="2417"/>
          <a:ext cx="3595815" cy="494519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b="1" kern="1200" dirty="0">
            <a:latin typeface="+mn-lt"/>
            <a:cs typeface="Times New Roman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baseline="0" dirty="0">
              <a:latin typeface="Times New Roman" pitchFamily="18" charset="0"/>
              <a:cs typeface="Times New Roman" pitchFamily="18" charset="0"/>
            </a:rPr>
            <a:t>По развитию  использования альтернативных источников энергообеспечения: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baseline="0" dirty="0">
              <a:latin typeface="Times New Roman" pitchFamily="18" charset="0"/>
              <a:cs typeface="Times New Roman" pitchFamily="18" charset="0"/>
            </a:rPr>
            <a:t>приобретение и установка солнечных батарей (панелей), ветрогенераторов, солнечных водонагревателей, аккумуляторов, а также комплектов альтернативного </a:t>
          </a:r>
          <a:r>
            <a:rPr lang="ru-RU" sz="1600" b="1" kern="1200" baseline="0" dirty="0" err="1">
              <a:latin typeface="Times New Roman" pitchFamily="18" charset="0"/>
              <a:cs typeface="Times New Roman" pitchFamily="18" charset="0"/>
            </a:rPr>
            <a:t>энергообеспечивающего</a:t>
          </a:r>
          <a:r>
            <a:rPr lang="ru-RU" sz="1600" b="1" kern="1200" baseline="0" dirty="0">
              <a:latin typeface="Times New Roman" pitchFamily="18" charset="0"/>
              <a:cs typeface="Times New Roman" pitchFamily="18" charset="0"/>
            </a:rPr>
            <a:t> оборудования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>
            <a:latin typeface="+mn-lt"/>
          </a:endParaRPr>
        </a:p>
      </dsp:txBody>
      <dsp:txXfrm>
        <a:off x="316488" y="177950"/>
        <a:ext cx="3244749" cy="459413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4910271" y="-971852"/>
          <a:ext cx="4546732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>
            <a:latin typeface="+mn-lt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1" kern="1200" dirty="0">
              <a:latin typeface="+mn-lt"/>
              <a:cs typeface="Times New Roman" panose="02020603050405020304" pitchFamily="18" charset="0"/>
            </a:rPr>
            <a:t> </a:t>
          </a:r>
          <a:endParaRPr lang="ru-RU" sz="1400" b="1" kern="1200" dirty="0">
            <a:latin typeface="+mn-lt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sz="1600" b="1" kern="1200" dirty="0">
              <a:latin typeface="+mn-lt"/>
            </a:rPr>
            <a:t>50 % от стоимости затрат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600" b="1" kern="1200" dirty="0">
            <a:latin typeface="+mn-lt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600" b="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Условия:</a:t>
          </a:r>
          <a:endParaRPr lang="ru-RU" sz="1600" b="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КРС, МРС, Лошади- не менее 50 </a:t>
          </a:r>
          <a:r>
            <a:rPr lang="ru-RU" altLang="ru-RU" sz="1600" b="0" kern="1200" dirty="0" err="1">
              <a:latin typeface="+mn-lt"/>
              <a:cs typeface="Times New Roman" panose="02020603050405020304" pitchFamily="18" charset="0"/>
            </a:rPr>
            <a:t>усл</a:t>
          </a: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. гол.</a:t>
          </a:r>
          <a:endParaRPr lang="ru-RU" sz="1600" b="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Прочие виды (кроме свиней) не менее 10 усл.гол.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Овощи- от1 га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Теплицы- от 0,02 га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600" b="0" kern="1200" dirty="0">
              <a:latin typeface="+mn-lt"/>
              <a:cs typeface="Times New Roman" panose="02020603050405020304" pitchFamily="18" charset="0"/>
            </a:rPr>
            <a:t>Сады –от 0,5 га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i="1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i="1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i="1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i="1" kern="1200" dirty="0">
              <a:latin typeface="+mn-lt"/>
              <a:cs typeface="Times New Roman" panose="02020603050405020304" pitchFamily="18" charset="0"/>
            </a:rPr>
            <a:t>!!! Затраты произведены по договорам, заключенным в текущем году, а также в четвертом квартале прошлого года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600" b="1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latin typeface="+mn-lt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latin typeface="+mn-lt"/>
            <a:cs typeface="Times New Roman" panose="02020603050405020304" pitchFamily="18" charset="0"/>
          </a:endParaRPr>
        </a:p>
      </dsp:txBody>
      <dsp:txXfrm rot="-5400000">
        <a:off x="3736770" y="423602"/>
        <a:ext cx="6671782" cy="4102826"/>
      </dsp:txXfrm>
    </dsp:sp>
    <dsp:sp modelId="{83EBB054-201C-4889-9DE8-7BE822E17B73}">
      <dsp:nvSpPr>
        <dsp:cNvPr id="0" name=""/>
        <dsp:cNvSpPr/>
      </dsp:nvSpPr>
      <dsp:spPr>
        <a:xfrm>
          <a:off x="140955" y="2417"/>
          <a:ext cx="3595815" cy="494519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kern="1200" dirty="0">
            <a:latin typeface="+mn-lt"/>
            <a:cs typeface="Times New Roman" pitchFamily="18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baseline="0" dirty="0">
              <a:latin typeface="Times New Roman" pitchFamily="18" charset="0"/>
              <a:cs typeface="Times New Roman" pitchFamily="18" charset="0"/>
            </a:rPr>
            <a:t> По развитию </a:t>
          </a:r>
          <a:r>
            <a:rPr lang="ru-RU" sz="1800" b="1" kern="1200" baseline="0" dirty="0" err="1">
              <a:latin typeface="Times New Roman" pitchFamily="18" charset="0"/>
              <a:cs typeface="Times New Roman" pitchFamily="18" charset="0"/>
            </a:rPr>
            <a:t>водообеспечения</a:t>
          </a:r>
          <a:r>
            <a:rPr lang="ru-RU" sz="1800" b="1" kern="1200" baseline="0" dirty="0">
              <a:latin typeface="Times New Roman" pitchFamily="18" charset="0"/>
              <a:cs typeface="Times New Roman" pitchFamily="18" charset="0"/>
            </a:rPr>
            <a:t>: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baseline="0" dirty="0">
              <a:latin typeface="Times New Roman" pitchFamily="18" charset="0"/>
              <a:cs typeface="Times New Roman" pitchFamily="18" charset="0"/>
            </a:rPr>
            <a:t>строительство или восстановление скважины, в т.ч. разработка ПСД, бурение скважины, приобретение технологического оборудования (глубинного насоса, электрического кабеля, обсадной трубы, контрольно-измерительных приборов, фильтров</a:t>
          </a:r>
          <a:r>
            <a:rPr lang="ru-RU" sz="1600" b="1" kern="1200" baseline="0" dirty="0">
              <a:latin typeface="Times New Roman" pitchFamily="18" charset="0"/>
              <a:cs typeface="Times New Roman" pitchFamily="18" charset="0"/>
            </a:rPr>
            <a:t>)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>
            <a:latin typeface="+mn-lt"/>
          </a:endParaRPr>
        </a:p>
      </dsp:txBody>
      <dsp:txXfrm>
        <a:off x="316488" y="177950"/>
        <a:ext cx="3244749" cy="45941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C79449-86A3-4742-B374-CA7F99F9A059}">
      <dsp:nvSpPr>
        <dsp:cNvPr id="0" name=""/>
        <dsp:cNvSpPr/>
      </dsp:nvSpPr>
      <dsp:spPr>
        <a:xfrm>
          <a:off x="0" y="0"/>
          <a:ext cx="11067531" cy="43784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b="1" kern="1200" dirty="0">
              <a:latin typeface="+mn-lt"/>
              <a:cs typeface="Times New Roman" panose="02020603050405020304" pitchFamily="18" charset="0"/>
            </a:rPr>
            <a:t>  - Регистрация</a:t>
          </a:r>
          <a:r>
            <a:rPr lang="ru-RU" altLang="ru-RU" sz="1800" kern="1200" dirty="0">
              <a:latin typeface="+mn-lt"/>
              <a:cs typeface="Times New Roman" panose="02020603050405020304" pitchFamily="18" charset="0"/>
            </a:rPr>
            <a:t> в качестве предпринимателя или </a:t>
          </a:r>
          <a:r>
            <a:rPr lang="ru-RU" altLang="ru-RU" sz="1800" b="1" kern="1200" dirty="0">
              <a:latin typeface="+mn-lt"/>
              <a:cs typeface="Times New Roman" panose="02020603050405020304" pitchFamily="18" charset="0"/>
            </a:rPr>
            <a:t>ЛПХ- самозанятый </a:t>
          </a:r>
          <a:r>
            <a:rPr lang="ru-RU" altLang="ru-RU" sz="1800" i="1" kern="1200" dirty="0">
              <a:latin typeface="+mn-lt"/>
              <a:cs typeface="Times New Roman" panose="02020603050405020304" pitchFamily="18" charset="0"/>
            </a:rPr>
            <a:t>(</a:t>
          </a:r>
          <a:r>
            <a:rPr lang="ru-RU" altLang="ru-RU" sz="1800" i="1" kern="1200" dirty="0" err="1">
              <a:latin typeface="+mn-lt"/>
              <a:cs typeface="Times New Roman" panose="02020603050405020304" pitchFamily="18" charset="0"/>
            </a:rPr>
            <a:t>крс</a:t>
          </a:r>
          <a:r>
            <a:rPr lang="ru-RU" altLang="ru-RU" sz="1800" i="1" kern="1200" dirty="0">
              <a:latin typeface="+mn-lt"/>
              <a:cs typeface="Times New Roman" panose="02020603050405020304" pitchFamily="18" charset="0"/>
            </a:rPr>
            <a:t>, овцы)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i="1" kern="1200" dirty="0">
              <a:latin typeface="+mn-lt"/>
              <a:cs typeface="Times New Roman" panose="02020603050405020304" pitchFamily="18" charset="0"/>
            </a:rPr>
            <a:t>   - </a:t>
          </a:r>
          <a:r>
            <a:rPr lang="ru-RU" altLang="ru-RU" sz="1800" kern="1200" dirty="0">
              <a:latin typeface="+mn-lt"/>
              <a:cs typeface="Times New Roman" panose="02020603050405020304" pitchFamily="18" charset="0"/>
            </a:rPr>
            <a:t>Сельскохозяйственный  </a:t>
          </a:r>
          <a:r>
            <a:rPr lang="ru-RU" altLang="ru-RU" sz="1800" b="1" kern="1200" dirty="0">
              <a:latin typeface="+mn-lt"/>
              <a:cs typeface="Times New Roman" panose="02020603050405020304" pitchFamily="18" charset="0"/>
            </a:rPr>
            <a:t>ОКВЭД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kern="1200" dirty="0">
              <a:latin typeface="+mn-lt"/>
              <a:cs typeface="Times New Roman" panose="02020603050405020304" pitchFamily="18" charset="0"/>
            </a:rPr>
            <a:t>  - Представление </a:t>
          </a:r>
          <a:r>
            <a:rPr lang="ru-RU" altLang="ru-RU" sz="1800" b="1" kern="1200" dirty="0">
              <a:latin typeface="+mn-lt"/>
              <a:cs typeface="Times New Roman" panose="02020603050405020304" pitchFamily="18" charset="0"/>
            </a:rPr>
            <a:t>отчетности</a:t>
          </a:r>
          <a:r>
            <a:rPr lang="ru-RU" altLang="ru-RU" sz="1800" kern="1200" dirty="0">
              <a:latin typeface="+mn-lt"/>
              <a:cs typeface="Times New Roman" panose="02020603050405020304" pitchFamily="18" charset="0"/>
            </a:rPr>
            <a:t> (1-КФХ /1-ИП / баланс АПК)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altLang="ru-RU" sz="1800" i="1" kern="1200" dirty="0">
              <a:latin typeface="+mn-lt"/>
              <a:cs typeface="Times New Roman" panose="02020603050405020304" pitchFamily="18" charset="0"/>
            </a:rPr>
            <a:t>  (для подтверждения статуса с/х товаропроизводителя)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altLang="ru-RU" sz="1800" kern="1200" dirty="0">
              <a:latin typeface="+mn-lt"/>
              <a:cs typeface="Times New Roman" panose="02020603050405020304" pitchFamily="18" charset="0"/>
            </a:rPr>
            <a:t>  - Отсутствие </a:t>
          </a:r>
          <a:r>
            <a:rPr lang="ru-RU" altLang="ru-RU" sz="1800" b="1" kern="1200" dirty="0">
              <a:latin typeface="+mn-lt"/>
              <a:cs typeface="Times New Roman" panose="02020603050405020304" pitchFamily="18" charset="0"/>
            </a:rPr>
            <a:t>задолженности </a:t>
          </a:r>
          <a:r>
            <a:rPr lang="ru-RU" altLang="ru-RU" sz="1800" kern="1200" dirty="0">
              <a:latin typeface="+mn-lt"/>
              <a:cs typeface="Times New Roman" panose="02020603050405020304" pitchFamily="18" charset="0"/>
            </a:rPr>
            <a:t>по налогам и сборам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altLang="ru-RU" sz="1800" kern="1200" dirty="0">
              <a:latin typeface="+mn-lt"/>
            </a:rPr>
            <a:t>  - Отсутствие в году, предшествующем году получения субсидий, случаев     </a:t>
          </a:r>
          <a:r>
            <a:rPr lang="ru-RU" altLang="ru-RU" sz="1800" b="1" kern="1200" dirty="0">
              <a:latin typeface="+mn-lt"/>
            </a:rPr>
            <a:t>привлечения к ответственности </a:t>
          </a:r>
          <a:r>
            <a:rPr lang="ru-RU" altLang="ru-RU" sz="1800" kern="1200" dirty="0">
              <a:latin typeface="+mn-lt"/>
            </a:rPr>
            <a:t>Получателей субсидий за несоблюдение    запрета на выжигание сухой травянистой растительности, стерни, пожнивных остатков на землях сельскохозяйственного назначения</a:t>
          </a:r>
          <a:endParaRPr lang="ru-RU" altLang="ru-RU" sz="1800" b="1" kern="1200" dirty="0">
            <a:latin typeface="+mn-lt"/>
            <a:cs typeface="Times New Roman" panose="02020603050405020304" pitchFamily="18" charset="0"/>
          </a:endParaRPr>
        </a:p>
      </dsp:txBody>
      <dsp:txXfrm>
        <a:off x="2651346" y="0"/>
        <a:ext cx="8416184" cy="4378406"/>
      </dsp:txXfrm>
    </dsp:sp>
    <dsp:sp modelId="{C4E7937C-9812-47CC-8941-AFEF6A178BA4}">
      <dsp:nvSpPr>
        <dsp:cNvPr id="0" name=""/>
        <dsp:cNvSpPr/>
      </dsp:nvSpPr>
      <dsp:spPr>
        <a:xfrm>
          <a:off x="412119" y="437840"/>
          <a:ext cx="2213506" cy="3502724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8322" t="-650" r="-73678" b="650"/>
          </a:stretch>
        </a:blip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6652984" y="-2646838"/>
          <a:ext cx="1343217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2500 - 3000 руб.  на 1 гол., повышающий коэффициент 1,2 при искусственной осеменении 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 менее 10 голов </a:t>
          </a:r>
          <a:r>
            <a:rPr lang="ru-RU" altLang="ru-RU" sz="14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коров</a:t>
          </a: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молочных пород на 01 января текущего года</a:t>
          </a:r>
          <a:endParaRPr lang="ru-RU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altLang="ru-RU" sz="1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Получение молока за отчетный финансовый год</a:t>
          </a: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altLang="ru-RU" sz="1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/ увеличение поголовья коров молочного направления (за 2 года)</a:t>
          </a: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altLang="ru-RU" sz="1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Молочная продуктивность не менее 2000 кг</a:t>
          </a: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altLang="ru-RU" sz="1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молока (</a:t>
          </a:r>
          <a:r>
            <a:rPr lang="ru-RU" altLang="ru-RU" sz="1400" b="0" u="sng" kern="1200">
              <a:latin typeface="Times New Roman" panose="02020603050405020304" pitchFamily="18" charset="0"/>
              <a:cs typeface="Times New Roman" panose="02020603050405020304" pitchFamily="18" charset="0"/>
            </a:rPr>
            <a:t>не менее 50 %</a:t>
          </a:r>
          <a:r>
            <a:rPr lang="ru-RU" altLang="ru-RU" sz="1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 от объема производства)</a:t>
          </a: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5" y="193991"/>
        <a:ext cx="6828165" cy="1212077"/>
      </dsp:txXfrm>
    </dsp:sp>
    <dsp:sp modelId="{83EBB054-201C-4889-9DE8-7BE822E17B73}">
      <dsp:nvSpPr>
        <dsp:cNvPr id="0" name=""/>
        <dsp:cNvSpPr/>
      </dsp:nvSpPr>
      <dsp:spPr>
        <a:xfrm>
          <a:off x="0" y="2417"/>
          <a:ext cx="3877725" cy="1595224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>
              <a:latin typeface="Times New Roman" pitchFamily="18" charset="0"/>
              <a:cs typeface="Times New Roman" pitchFamily="18" charset="0"/>
            </a:rPr>
            <a:t>На содержание маточного поголовья КРС молочных пород (</a:t>
          </a:r>
          <a:r>
            <a:rPr lang="ru-RU" sz="1800" b="1" i="1" u="sng" kern="1200">
              <a:latin typeface="Times New Roman" pitchFamily="18" charset="0"/>
              <a:cs typeface="Times New Roman" pitchFamily="18" charset="0"/>
            </a:rPr>
            <a:t>субвенция района)</a:t>
          </a:r>
          <a:endParaRPr lang="ru-RU" sz="1800" kern="1200" dirty="0"/>
        </a:p>
      </dsp:txBody>
      <dsp:txXfrm>
        <a:off x="77872" y="80289"/>
        <a:ext cx="3721981" cy="1439480"/>
      </dsp:txXfrm>
    </dsp:sp>
    <dsp:sp modelId="{DFC1CF5D-5348-48B0-8989-4780D34DDFA7}">
      <dsp:nvSpPr>
        <dsp:cNvPr id="0" name=""/>
        <dsp:cNvSpPr/>
      </dsp:nvSpPr>
      <dsp:spPr>
        <a:xfrm rot="5400000">
          <a:off x="6686503" y="-971852"/>
          <a:ext cx="1276179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2984,0 руб./гол. 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 менее 40 голов </a:t>
          </a:r>
          <a:r>
            <a:rPr lang="ru-RU" altLang="ru-RU" sz="14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коров</a:t>
          </a: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мясных пород на 01 января текущего года</a:t>
          </a:r>
          <a:endParaRPr lang="ru-RU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(или) увеличение поголовья </a:t>
          </a:r>
          <a:r>
            <a:rPr lang="ru-RU" altLang="ru-RU" sz="1400" b="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коров</a:t>
          </a: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мясного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0" kern="1200">
              <a:latin typeface="Times New Roman" panose="02020603050405020304" pitchFamily="18" charset="0"/>
              <a:cs typeface="Times New Roman" panose="02020603050405020304" pitchFamily="18" charset="0"/>
            </a:rPr>
            <a:t>направления (за 2 года)</a:t>
          </a: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5" y="1899224"/>
        <a:ext cx="6831437" cy="1151583"/>
      </dsp:txXfrm>
    </dsp:sp>
    <dsp:sp modelId="{5BD82203-28BD-445E-8981-00765A4089DC}">
      <dsp:nvSpPr>
        <dsp:cNvPr id="0" name=""/>
        <dsp:cNvSpPr/>
      </dsp:nvSpPr>
      <dsp:spPr>
        <a:xfrm>
          <a:off x="0" y="1677403"/>
          <a:ext cx="3877725" cy="1595224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На содержание маточного поголовья КРС мясных пород и их помесей, в т.ч. ЛПХ- самозанятые </a:t>
          </a:r>
          <a:endParaRPr lang="ru-RU" sz="1600" kern="1200" dirty="0"/>
        </a:p>
      </dsp:txBody>
      <dsp:txXfrm>
        <a:off x="77872" y="1755275"/>
        <a:ext cx="3721981" cy="1439480"/>
      </dsp:txXfrm>
    </dsp:sp>
    <dsp:sp modelId="{5B95C9E4-8351-489C-9E0A-787E2A267B32}">
      <dsp:nvSpPr>
        <dsp:cNvPr id="0" name=""/>
        <dsp:cNvSpPr/>
      </dsp:nvSpPr>
      <dsp:spPr>
        <a:xfrm rot="5400000">
          <a:off x="6686503" y="703134"/>
          <a:ext cx="1276179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alt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898,0 руб./гол. 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Наличие поголовья лошадей и (или) маралов не менее 60 голов</a:t>
          </a:r>
          <a:endParaRPr lang="ru-RU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или увеличение поголовья (за 2 года) </a:t>
          </a:r>
          <a:endParaRPr lang="ru-RU" sz="1400" b="0" kern="1200" dirty="0"/>
        </a:p>
      </dsp:txBody>
      <dsp:txXfrm rot="-5400000">
        <a:off x="3877725" y="3574210"/>
        <a:ext cx="6831437" cy="1151583"/>
      </dsp:txXfrm>
    </dsp:sp>
    <dsp:sp modelId="{3CC7A2B4-D2E7-4D82-93F7-F86EA8DC3830}">
      <dsp:nvSpPr>
        <dsp:cNvPr id="0" name=""/>
        <dsp:cNvSpPr/>
      </dsp:nvSpPr>
      <dsp:spPr>
        <a:xfrm>
          <a:off x="0" y="3352389"/>
          <a:ext cx="3877725" cy="1595224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6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На развитие мясного табунного коневодства и мараловодства</a:t>
          </a:r>
          <a:endParaRPr lang="ru-RU" sz="1600" kern="1200" dirty="0"/>
        </a:p>
      </dsp:txBody>
      <dsp:txXfrm>
        <a:off x="77872" y="3430261"/>
        <a:ext cx="3721981" cy="14394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6650785" y="-2773059"/>
          <a:ext cx="1347615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586,0 руб./гол. мат. </a:t>
          </a:r>
          <a:r>
            <a:rPr lang="ru-RU" altLang="ru-RU" sz="14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пог</a:t>
          </a:r>
          <a:r>
            <a:rPr lang="ru-RU" alt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 </a:t>
          </a:r>
          <a:endParaRPr lang="ru-RU" sz="14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Наличие овцематок и ярок старше 1 года  не менее 400 гол. и (или) не менее 50 гол. козоматок  и (или) козочек старше года</a:t>
          </a:r>
          <a:endParaRPr lang="ru-RU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Сохранение или увеличение маточного поголовья (за 2 года) </a:t>
          </a:r>
          <a:endParaRPr lang="ru-RU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6" y="65785"/>
        <a:ext cx="6827950" cy="1216045"/>
      </dsp:txXfrm>
    </dsp:sp>
    <dsp:sp modelId="{83EBB054-201C-4889-9DE8-7BE822E17B73}">
      <dsp:nvSpPr>
        <dsp:cNvPr id="0" name=""/>
        <dsp:cNvSpPr/>
      </dsp:nvSpPr>
      <dsp:spPr>
        <a:xfrm>
          <a:off x="0" y="0"/>
          <a:ext cx="3877725" cy="108013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 наращиванию маточного поголовья овец и коз,                  в т.ч. ЛПХ- самозанятые</a:t>
          </a:r>
          <a:endParaRPr lang="ru-RU" sz="1800" kern="1200" dirty="0"/>
        </a:p>
      </dsp:txBody>
      <dsp:txXfrm>
        <a:off x="52728" y="52728"/>
        <a:ext cx="3772269" cy="974681"/>
      </dsp:txXfrm>
    </dsp:sp>
    <dsp:sp modelId="{DFC1CF5D-5348-48B0-8989-4780D34DDFA7}">
      <dsp:nvSpPr>
        <dsp:cNvPr id="0" name=""/>
        <dsp:cNvSpPr/>
      </dsp:nvSpPr>
      <dsp:spPr>
        <a:xfrm rot="5400000">
          <a:off x="6379413" y="557983"/>
          <a:ext cx="1890359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95%</a:t>
          </a:r>
          <a:endParaRPr lang="ru-RU" sz="1400" b="1" kern="1200" dirty="0">
            <a:solidFill>
              <a:schemeClr val="tx1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ru-RU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Сохранение или увеличение поголовья с/х животных по состоянию на 01.01.2025 г. к уровню предыдущего года.</a:t>
          </a:r>
          <a:endParaRPr lang="ru-RU" altLang="ru-RU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 rot="-5400000">
        <a:off x="3877725" y="3151951"/>
        <a:ext cx="6801455" cy="1705799"/>
      </dsp:txXfrm>
    </dsp:sp>
    <dsp:sp modelId="{5BD82203-28BD-445E-8981-00765A4089DC}">
      <dsp:nvSpPr>
        <dsp:cNvPr id="0" name=""/>
        <dsp:cNvSpPr/>
      </dsp:nvSpPr>
      <dsp:spPr>
        <a:xfrm>
          <a:off x="0" y="3330243"/>
          <a:ext cx="3877725" cy="135139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Приобретение семени быков –производителей  и эмбрионов животных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1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(до 01 декабря)</a:t>
          </a:r>
          <a:endParaRPr lang="ru-RU" sz="1600" kern="1200" dirty="0"/>
        </a:p>
      </dsp:txBody>
      <dsp:txXfrm>
        <a:off x="65970" y="3396213"/>
        <a:ext cx="3745785" cy="1219455"/>
      </dsp:txXfrm>
    </dsp:sp>
    <dsp:sp modelId="{E0CE42CA-D2E9-46F5-B176-F9915B14F6AB}">
      <dsp:nvSpPr>
        <dsp:cNvPr id="0" name=""/>
        <dsp:cNvSpPr/>
      </dsp:nvSpPr>
      <dsp:spPr>
        <a:xfrm>
          <a:off x="0" y="1416144"/>
          <a:ext cx="3877725" cy="149147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prstClr val="white"/>
              </a:solidFill>
              <a:latin typeface="Times New Roman" pitchFamily="18" charset="0"/>
              <a:ea typeface="+mn-ea"/>
              <a:cs typeface="Times New Roman" pitchFamily="18" charset="0"/>
            </a:rPr>
            <a:t>Субсидия на поддержку племенного животноводства </a:t>
          </a:r>
        </a:p>
      </dsp:txBody>
      <dsp:txXfrm>
        <a:off x="72808" y="1488952"/>
        <a:ext cx="3732109" cy="13458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4806920" y="-927718"/>
          <a:ext cx="5031558" cy="6887002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2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Молочный КРС (телки, нетели): </a:t>
          </a:r>
          <a:endParaRPr lang="ru-RU" sz="12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90% от стоимости  из-за пределов региона: новая  ферма на 50 голов  + разрешение на ввод  от  МО района не старше  2-х лет .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50 % от стоимости  в регионе: акт о наличии фермы от МО района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Мясной КРС (6-24 мес.):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90 %  из-за пределов республики: новая ферма на 200 скотомест не старше 2-х лет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(2,5 кв. м. на 1 пост. место)  + разрешение на ввод  от  МО района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50 %  в регионе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Бычок - производитель – 70 % затрат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Овцы (от 4 мес. до 24 мес.):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ярки или козочки   -  50% стоимости;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баранчики  или козлики - 70 % от стоимости.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Тяжеловозные лошади (от 6 до 24 мес.):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кобылки - 50 % от стоимости;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жеребчики   - 70% от стоимости.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2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ru-RU" sz="1200" b="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Сохранение или увеличение поголовья с/х животных по состоянию на 01.01.2025 г. к уровню предыдущего года;</a:t>
          </a:r>
          <a:endParaRPr lang="ru-RU" altLang="ru-RU" sz="1200" b="0" kern="1200" dirty="0">
            <a:solidFill>
              <a:prstClr val="black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ru-RU" sz="1200" b="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Наличие у приобретенных животных чипа с унифицированным идентификационным номером;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ru-RU" sz="1200" b="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Наличие племенных свидетельств.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kern="1200" dirty="0">
            <a:solidFill>
              <a:prstClr val="black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9198" y="245624"/>
        <a:ext cx="6641382" cy="4540318"/>
      </dsp:txXfrm>
    </dsp:sp>
    <dsp:sp modelId="{83EBB054-201C-4889-9DE8-7BE822E17B73}">
      <dsp:nvSpPr>
        <dsp:cNvPr id="0" name=""/>
        <dsp:cNvSpPr/>
      </dsp:nvSpPr>
      <dsp:spPr>
        <a:xfrm>
          <a:off x="5259" y="2456"/>
          <a:ext cx="3873939" cy="50266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Приобретение племенного молодняка с/х животных: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ru-RU" altLang="ru-RU" sz="1800" b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1) КРС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2) яки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3) северные олени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4) маралы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5) овцы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6) тяжеловозные лошади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(до 01 декабря)</a:t>
          </a:r>
          <a:endParaRPr lang="ru-RU" sz="1800" kern="1200" dirty="0"/>
        </a:p>
      </dsp:txBody>
      <dsp:txXfrm>
        <a:off x="194369" y="191566"/>
        <a:ext cx="3495719" cy="46484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5026387" y="-931084"/>
          <a:ext cx="4596411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Надой на 1 фур./корову более 5000 л :</a:t>
          </a:r>
          <a:endParaRPr lang="ru-RU" sz="1800" b="0" i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12,00 руб./ л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Надой на 1 фур. /корову менее 5000 л: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10,00 руб./л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1 число месяца обращения </a:t>
          </a:r>
          <a:r>
            <a:rPr lang="ru-RU" altLang="ru-RU" sz="1800" b="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коров</a:t>
          </a:r>
          <a:r>
            <a:rPr lang="ru-RU" altLang="ru-RU" sz="1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не менее 20 гол.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(или) увеличение  поголовья  молочных коров  (за 2 года)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(или) увеличение  объемов производства молока  (за 2 года)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5" y="441956"/>
        <a:ext cx="6669357" cy="4147655"/>
      </dsp:txXfrm>
    </dsp:sp>
    <dsp:sp modelId="{83EBB054-201C-4889-9DE8-7BE822E17B73}">
      <dsp:nvSpPr>
        <dsp:cNvPr id="0" name=""/>
        <dsp:cNvSpPr/>
      </dsp:nvSpPr>
      <dsp:spPr>
        <a:xfrm>
          <a:off x="0" y="2456"/>
          <a:ext cx="3877725" cy="50266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поддержку собственного производства коровьего или козьего молока, реализованного  и (или) отгруженного на собственную переработку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endParaRPr lang="ru-RU" altLang="ru-RU" sz="1800" b="1" i="1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b="1" i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(ежемесячно и (или) ежеквартально до 25 числа месяца, следующего за отчетным) </a:t>
          </a:r>
          <a:endParaRPr lang="ru-RU" sz="1800" kern="1200" dirty="0"/>
        </a:p>
      </dsp:txBody>
      <dsp:txXfrm>
        <a:off x="189295" y="191751"/>
        <a:ext cx="3499135" cy="46480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5026387" y="-931084"/>
          <a:ext cx="4596411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400" b="1" i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1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6,71 руб. за литр </a:t>
          </a:r>
          <a:endParaRPr lang="ru-RU" sz="1800" b="1" i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800" b="1" i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(20 % от средней цены реализации молока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данным </a:t>
          </a:r>
          <a:r>
            <a:rPr lang="ru-RU" altLang="ru-RU" sz="1800" b="0" i="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Бурятстата</a:t>
          </a: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Наличие договоров со сдатчиками молока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Подтверждение оплаты за закупленное молоко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Наличие документов на поставку на дальнейшую переработку (если сами не перерабатывают)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5" y="441956"/>
        <a:ext cx="6669357" cy="4147655"/>
      </dsp:txXfrm>
    </dsp:sp>
    <dsp:sp modelId="{83EBB054-201C-4889-9DE8-7BE822E17B73}">
      <dsp:nvSpPr>
        <dsp:cNvPr id="0" name=""/>
        <dsp:cNvSpPr/>
      </dsp:nvSpPr>
      <dsp:spPr>
        <a:xfrm>
          <a:off x="0" y="2456"/>
          <a:ext cx="3877725" cy="50266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закуп молока-сырья в  ЛПХ, КФХ и его поставку на дальнейшую переработку , т.ч. собственную</a:t>
          </a:r>
          <a:endParaRPr lang="ru-RU" sz="1800" kern="1200" dirty="0"/>
        </a:p>
      </dsp:txBody>
      <dsp:txXfrm>
        <a:off x="189295" y="191751"/>
        <a:ext cx="3499135" cy="46480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5026387" y="-931084"/>
          <a:ext cx="4596411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400" b="1" i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30 руб. за 1 кг живого веса</a:t>
          </a:r>
          <a:endParaRPr lang="ru-RU" sz="1800" b="1" i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800" b="1" i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Возмещение части затрат, за декабрь отчетного года осуществляется в 1 квартале года, следующего за отчетным.</a:t>
          </a:r>
          <a:b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altLang="ru-RU" sz="1800" b="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УСЛОВИЯ: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наличие  овец или коз  на 1 января текущего года;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сохранение или увеличение маточного  поголовья овец и (или) коз;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сохранение  или увеличение объема производства овец и (или) коз на убой (в живом весе) на 1 января текущего года относительно значениям 1 января прошлого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5" y="441956"/>
        <a:ext cx="6669357" cy="4147655"/>
      </dsp:txXfrm>
    </dsp:sp>
    <dsp:sp modelId="{83EBB054-201C-4889-9DE8-7BE822E17B73}">
      <dsp:nvSpPr>
        <dsp:cNvPr id="0" name=""/>
        <dsp:cNvSpPr/>
      </dsp:nvSpPr>
      <dsp:spPr>
        <a:xfrm>
          <a:off x="0" y="2456"/>
          <a:ext cx="3877725" cy="50266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производство овец и коз на убой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(в </a:t>
          </a:r>
          <a:r>
            <a:rPr lang="ru-RU" altLang="ru-RU" sz="1800" b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ж.в</a:t>
          </a: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.), реализованных и (или) отгруженных на собственную переработку и (или) переработку перерабатывающим организациям в т.ч. ЛПХ- самозанятые</a:t>
          </a:r>
          <a:endParaRPr lang="ru-RU" sz="1800" kern="1200" dirty="0"/>
        </a:p>
      </dsp:txBody>
      <dsp:txXfrm>
        <a:off x="189295" y="191751"/>
        <a:ext cx="3499135" cy="464806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2723-48B5-4D8A-9C2A-1E860A41E805}">
      <dsp:nvSpPr>
        <dsp:cNvPr id="0" name=""/>
        <dsp:cNvSpPr/>
      </dsp:nvSpPr>
      <dsp:spPr>
        <a:xfrm rot="5400000">
          <a:off x="5026387" y="-931084"/>
          <a:ext cx="4596411" cy="6893735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endParaRPr lang="ru-RU" sz="1400" b="1" i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ru-RU" alt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 расчета на 1 кг живого веса от минимального</a:t>
          </a:r>
          <a:r>
            <a:rPr lang="en-US" alt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altLang="ru-RU" sz="1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допустимого живого веса КРС не старше 24 месяцев</a:t>
          </a:r>
          <a:endParaRPr lang="ru-RU" sz="1800" b="1" i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sz="1800" b="1" i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УСЛОВИЯ: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сохранение или увеличение маточного  поголовья КРС;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сохранение  или увеличение объема производства КРС (в живом весе) на 1 января текущего года относительно значениям 1 января прошлого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ru-RU" altLang="ru-RU" sz="18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Минимальный вес крупного рогатого скота сданного на убой (в живом весе), должен быть равен или более 420 килограмм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800" b="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0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endParaRPr lang="ru-RU" altLang="ru-RU" sz="1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altLang="ru-RU" sz="14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877725" y="441956"/>
        <a:ext cx="6669357" cy="4147655"/>
      </dsp:txXfrm>
    </dsp:sp>
    <dsp:sp modelId="{83EBB054-201C-4889-9DE8-7BE822E17B73}">
      <dsp:nvSpPr>
        <dsp:cNvPr id="0" name=""/>
        <dsp:cNvSpPr/>
      </dsp:nvSpPr>
      <dsp:spPr>
        <a:xfrm>
          <a:off x="0" y="2456"/>
          <a:ext cx="3877725" cy="502665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ru-RU" sz="18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Субсидия на производство КРС не старше 24 месяцев на убой (в живом весе)</a:t>
          </a:r>
          <a:endParaRPr lang="ru-RU" sz="1800" kern="1200" dirty="0"/>
        </a:p>
      </dsp:txBody>
      <dsp:txXfrm>
        <a:off x="189295" y="191751"/>
        <a:ext cx="3499135" cy="46480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79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6108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688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114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>
            <a:extLst>
              <a:ext uri="{FF2B5EF4-FFF2-40B4-BE49-F238E27FC236}">
                <a16:creationId xmlns:a16="http://schemas.microsoft.com/office/drawing/2014/main" id="{E0207C96-B031-42BF-95A5-F52F45B2D8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>
            <a:extLst>
              <a:ext uri="{FF2B5EF4-FFF2-40B4-BE49-F238E27FC236}">
                <a16:creationId xmlns:a16="http://schemas.microsoft.com/office/drawing/2014/main" id="{055DDD9F-AC2B-4940-93DE-8F98C270F8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8916" name="Номер слайда 3">
            <a:extLst>
              <a:ext uri="{FF2B5EF4-FFF2-40B4-BE49-F238E27FC236}">
                <a16:creationId xmlns:a16="http://schemas.microsoft.com/office/drawing/2014/main" id="{19F89E20-3402-4690-9DF1-46328DF026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B1B985-F6BF-4572-972E-E536089F7EB5}" type="slidenum">
              <a:rPr lang="ru-RU" altLang="ru-RU"/>
              <a:pPr/>
              <a:t>54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B9534FC-8D31-42D9-B314-F2EEBD52F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78A6F9F-18C0-488D-AD64-E72A38F37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7CAD3D-A51A-4F30-93AE-F8B34FA6E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18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8D9F57-6F13-4B57-962C-1B52D0319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FD16A8-DD27-4239-A367-839E7E6E7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9CC118-41D9-4338-96D7-12742702B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0901F8-395D-4B9A-8DC0-6B63C111B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01DAD4-D565-45B7-AD5E-CA3DCA9B1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F7BFFF-C361-4AC4-AA37-704133E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051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9D06B8-6F73-4239-8217-E6EB6C9E8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065A101-002D-48CA-8868-679C97CE9F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5545CB3-2DFE-45B2-8E6D-358E762369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AE8B53-EB1A-4FA8-95B0-4BDFE4D92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73B1CD-9CEC-40EE-AA07-56FA798F6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91EB16-6813-4E37-8121-49FD984FA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480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5EF8F-8D1D-4712-8661-4BEF793CF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321FE5-DA7F-4390-B313-66AAB8675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85381E-EBAD-4429-B20C-235693C77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EBEE38-C518-4072-8584-8523836A5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D51A10-9194-4CBE-97BA-68887CD19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995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7CF3315-8B70-4AD1-9E2C-AC9AA079F0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8E0226-FC23-495E-B047-582AFB4FC2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8E9DBB-191F-4334-96F9-C69E7E23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66A9BD-9A29-4BB5-B8F4-1DF60878F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329D8D-4F9A-411E-BE90-B28CF4413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3968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0196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65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D2C0-E1CB-4D1E-B5BD-E9F52B878D26}" type="datetimeFigureOut">
              <a:rPr lang="ru-RU" smtClean="0"/>
              <a:pPr/>
              <a:t>02.07.2025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3963-8B50-43F0-95D2-7585CA3D0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083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313EE3-878A-4F7B-86E8-381766432E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96923E1-DB07-46C9-AC72-8F1330F6B4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B95260-AFD6-4353-AC9F-859539C1C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12120F-69B4-4A20-9D37-F62BA5F3B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F8BF92-1D97-45B6-80BB-6678670F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701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4C369-D314-4474-B5ED-430268FAC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51A271-9EFC-4889-815B-4E526633A1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963E4B-84C9-48DA-A5FA-CD517EC1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9D2C0-E1CB-4D1E-B5BD-E9F52B878D26}" type="datetimeFigureOut">
              <a:rPr lang="ru-RU" smtClean="0"/>
              <a:pPr/>
              <a:t>02.07.2025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C179E9-33F5-4A8A-B978-6EFCF4FA2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EC1B55-764E-46E4-BC6B-98B95CE94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A3963-8B50-43F0-95D2-7585CA3D0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411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24761F-13EF-44AE-BE43-2F0D628C9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BC6007-C441-498A-9DA5-0FE86D5238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43C0FB-7716-48E9-871B-C19A779F9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61C529-E177-4F73-9342-E2118F7C7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100CD2-9D68-4506-B12B-5D2DE6294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852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BB8364-899F-4C2B-8F23-1CE16122A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651E9C-0EC6-482D-A2A2-E75816046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5E335B9-A35C-426A-918D-608D2BCABE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557EA6-6F90-414A-BB55-A71E887BB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F621AF-36F7-4ECD-AFE8-CA50185AD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B30619-3834-411B-A5B0-925A47C2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2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DB3A62-5361-4D1F-B4A3-7AC602948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BCEBB-E959-4B9F-88B3-17CAF0A5B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710794E-389E-4DD2-9B79-B6CB06B1C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5475CD7-A80A-4A3D-B76F-709CCFCB75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30FCE64-1F70-400A-BD8A-D320F47925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83DCBFE-764B-4BC8-97F6-C30EAF165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C74A11D-C3B7-4BB1-90FB-EC9621F92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6EC711A-11FC-448D-AE46-9215AAF64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92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36E86D-12BF-466C-9A73-32F57DD0D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E2C63DA-CF7F-4050-B911-9D26FC505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0384CC5-C308-4DA1-A716-33F67C5B9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AF18609-F2EF-401D-A4A2-2F445E60C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05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B42C3B-4B7F-4D6B-9342-91F75B08F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57F130-2326-4348-A9B9-6F27F0D47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A170EA-309D-4917-A7EB-062689148C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2025/7/2</a:t>
            </a:fld>
            <a:endParaRPr lang="zh-CN" alt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F0D2BC-E184-452F-9073-8B1CABB869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72DA6A-5F66-40FD-9F86-6415FF90C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47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1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1.jp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11.jp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hyperlink" Target="http://www.&#1080;&#1084;&#1094;&#1088;&#1073;.&#1088;&#1092;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44971"/>
            <a:ext cx="12858750" cy="7243762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О деятельности ГБУ ИМЦ -</a:t>
            </a:r>
          </a:p>
          <a:p>
            <a:pPr algn="ctr"/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 Центра компетенций по поддержке развития сельскохозяйственной потребительской кооперации и фермерства</a:t>
            </a:r>
          </a:p>
        </p:txBody>
      </p:sp>
      <p:sp>
        <p:nvSpPr>
          <p:cNvPr id="104" name="TextBox 10"/>
          <p:cNvSpPr txBox="1"/>
          <p:nvPr/>
        </p:nvSpPr>
        <p:spPr>
          <a:xfrm>
            <a:off x="3405039" y="87933"/>
            <a:ext cx="9289032" cy="173124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ГБУ РБ «Информационно-методологический центр Республики Бурятия»</a:t>
            </a:r>
          </a:p>
          <a:p>
            <a:pPr algn="ctr">
              <a:buNone/>
            </a:pPr>
            <a:endParaRPr lang="ru-RU" sz="3600" b="1" dirty="0">
              <a:solidFill>
                <a:schemeClr val="tx2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4878FF-1B6E-4E1F-92A2-AA4E187D58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731" y="165927"/>
            <a:ext cx="2017262" cy="18237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1" animBg="1"/>
      <p:bldP spid="10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2DE054B-99A8-4171-8BDF-8598CB860D7C}"/>
              </a:ext>
            </a:extLst>
          </p:cNvPr>
          <p:cNvSpPr/>
          <p:nvPr/>
        </p:nvSpPr>
        <p:spPr>
          <a:xfrm>
            <a:off x="354" y="0"/>
            <a:ext cx="5721384" cy="1687618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/>
          </a:p>
        </p:txBody>
      </p:sp>
      <p:sp>
        <p:nvSpPr>
          <p:cNvPr id="13315" name="Заголовок 1">
            <a:extLst>
              <a:ext uri="{FF2B5EF4-FFF2-40B4-BE49-F238E27FC236}">
                <a16:creationId xmlns:a16="http://schemas.microsoft.com/office/drawing/2014/main" id="{BA180078-227B-40A1-933D-D134F5B8E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684" y="138403"/>
            <a:ext cx="6886644" cy="1410813"/>
          </a:xfrm>
        </p:spPr>
        <p:txBody>
          <a:bodyPr>
            <a:normAutofit fontScale="90000"/>
          </a:bodyPr>
          <a:lstStyle/>
          <a:p>
            <a:r>
              <a:rPr lang="ru-RU" altLang="ru-RU" sz="5062" b="1" dirty="0">
                <a:solidFill>
                  <a:schemeClr val="bg1"/>
                </a:solidFill>
              </a:rPr>
              <a:t>Порядок и сроки проведения</a:t>
            </a:r>
          </a:p>
        </p:txBody>
      </p:sp>
      <p:sp>
        <p:nvSpPr>
          <p:cNvPr id="14339" name="Объект 2">
            <a:extLst>
              <a:ext uri="{FF2B5EF4-FFF2-40B4-BE49-F238E27FC236}">
                <a16:creationId xmlns:a16="http://schemas.microsoft.com/office/drawing/2014/main" id="{C9F1B95E-D9CA-4DA8-8FC6-779331A89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256" y="1687620"/>
            <a:ext cx="11962893" cy="5067319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AutoNum type="arabicPeriod"/>
              <a:defRPr/>
            </a:pPr>
            <a:r>
              <a:rPr lang="ru-RU" altLang="ru-RU" sz="2531" b="1" dirty="0"/>
              <a:t>Прием заявок  в системе электронный бюджет </a:t>
            </a:r>
            <a:r>
              <a:rPr lang="ru-RU" altLang="ru-RU" sz="1969" b="1" dirty="0"/>
              <a:t>- </a:t>
            </a:r>
            <a:r>
              <a:rPr lang="ru-RU" altLang="ru-RU" sz="1969" dirty="0"/>
              <a:t>25 календарных дней (со следующего дня после дня размещения, последний день включительно).</a:t>
            </a:r>
          </a:p>
          <a:p>
            <a:pPr marL="0" indent="0">
              <a:buNone/>
              <a:defRPr/>
            </a:pPr>
            <a:endParaRPr lang="ru-RU" altLang="ru-RU" sz="1969" dirty="0"/>
          </a:p>
          <a:p>
            <a:pPr marL="0" indent="0">
              <a:buNone/>
              <a:defRPr/>
            </a:pPr>
            <a:r>
              <a:rPr lang="ru-RU" altLang="ru-RU" sz="2531" b="1" dirty="0"/>
              <a:t>2. Рассмотрение Конкурсной Комиссией заявок</a:t>
            </a:r>
            <a:endParaRPr lang="ru-RU" altLang="ru-RU" sz="1969" dirty="0"/>
          </a:p>
          <a:p>
            <a:pPr marL="0" indent="0">
              <a:buNone/>
              <a:defRPr/>
            </a:pPr>
            <a:endParaRPr lang="ru-RU" altLang="ru-RU" sz="1969" dirty="0"/>
          </a:p>
          <a:p>
            <a:pPr marL="0" indent="0">
              <a:buNone/>
              <a:defRPr/>
            </a:pPr>
            <a:r>
              <a:rPr lang="ru-RU" altLang="ru-RU" sz="2531" b="1" dirty="0"/>
              <a:t>1 этап:</a:t>
            </a:r>
            <a:r>
              <a:rPr lang="ru-RU" altLang="ru-RU" sz="1969" dirty="0"/>
              <a:t> рассмотрение представленных документов на соответствие участника отбора требованиям, соответствия полноты представленных документов перечню.</a:t>
            </a:r>
          </a:p>
          <a:p>
            <a:pPr marL="0" indent="0">
              <a:buNone/>
              <a:defRPr/>
            </a:pPr>
            <a:r>
              <a:rPr lang="ru-RU" altLang="ru-RU" sz="1969" dirty="0"/>
              <a:t>Оформление протокола 1 этапа. </a:t>
            </a:r>
            <a:r>
              <a:rPr lang="ru-RU" altLang="ru-RU" sz="1969" i="1" dirty="0"/>
              <a:t>В отношении каждой заявки принимается решение о ее допуске / недопуске к собеседованию. Список участников для дальнейшего собеседования.</a:t>
            </a:r>
          </a:p>
          <a:p>
            <a:pPr marL="0" indent="0">
              <a:buNone/>
              <a:defRPr/>
            </a:pPr>
            <a:endParaRPr lang="ru-RU" altLang="ru-RU" sz="1969" dirty="0"/>
          </a:p>
          <a:p>
            <a:pPr marL="0" indent="0">
              <a:buNone/>
              <a:defRPr/>
            </a:pPr>
            <a:r>
              <a:rPr lang="ru-RU" altLang="ru-RU" sz="2531" b="1" dirty="0"/>
              <a:t>2 этап </a:t>
            </a:r>
            <a:r>
              <a:rPr lang="ru-RU" altLang="ru-RU" sz="1969" dirty="0"/>
              <a:t>- очное собеседование.</a:t>
            </a:r>
          </a:p>
          <a:p>
            <a:pPr marL="0" indent="0">
              <a:buNone/>
              <a:defRPr/>
            </a:pPr>
            <a:endParaRPr lang="ru-RU" altLang="ru-RU" sz="1969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3455AF-8B20-4B79-ACCE-20813E223503}"/>
              </a:ext>
            </a:extLst>
          </p:cNvPr>
          <p:cNvCxnSpPr/>
          <p:nvPr/>
        </p:nvCxnSpPr>
        <p:spPr>
          <a:xfrm>
            <a:off x="252604" y="535752"/>
            <a:ext cx="2531428" cy="0"/>
          </a:xfrm>
          <a:prstGeom prst="line">
            <a:avLst/>
          </a:prstGeom>
          <a:ln w="2222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9" name="Прямоугольник 4">
            <a:extLst>
              <a:ext uri="{FF2B5EF4-FFF2-40B4-BE49-F238E27FC236}">
                <a16:creationId xmlns:a16="http://schemas.microsoft.com/office/drawing/2014/main" id="{11D04D3A-7E3E-4588-8E76-0176BDE7E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149" y="53575"/>
            <a:ext cx="7393376" cy="43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49" b="1">
                <a:solidFill>
                  <a:srgbClr val="00B050"/>
                </a:solidFill>
              </a:rPr>
              <a:t>АГРОСТАРТАП</a:t>
            </a:r>
          </a:p>
        </p:txBody>
      </p:sp>
      <p:sp>
        <p:nvSpPr>
          <p:cNvPr id="19" name="Нашивка 18">
            <a:extLst>
              <a:ext uri="{FF2B5EF4-FFF2-40B4-BE49-F238E27FC236}">
                <a16:creationId xmlns:a16="http://schemas.microsoft.com/office/drawing/2014/main" id="{52F2DD2D-7D21-48D7-A25E-7C7B2389665D}"/>
              </a:ext>
            </a:extLst>
          </p:cNvPr>
          <p:cNvSpPr/>
          <p:nvPr/>
        </p:nvSpPr>
        <p:spPr>
          <a:xfrm>
            <a:off x="3063068" y="1805931"/>
            <a:ext cx="709871" cy="1375097"/>
          </a:xfrm>
          <a:prstGeom prst="chevron">
            <a:avLst>
              <a:gd name="adj" fmla="val 48006"/>
            </a:avLst>
          </a:prstGeom>
          <a:solidFill>
            <a:srgbClr val="00B05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FF38556-8D6B-4831-A63E-306ADBCD2856}"/>
              </a:ext>
            </a:extLst>
          </p:cNvPr>
          <p:cNvSpPr/>
          <p:nvPr/>
        </p:nvSpPr>
        <p:spPr>
          <a:xfrm>
            <a:off x="252604" y="2042555"/>
            <a:ext cx="2531428" cy="95808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13" b="1" dirty="0"/>
              <a:t>Создание и</a:t>
            </a:r>
          </a:p>
          <a:p>
            <a:pPr algn="ctr">
              <a:defRPr/>
            </a:pPr>
            <a:r>
              <a:rPr lang="ru-RU" sz="2813" b="1" dirty="0"/>
              <a:t> развитие ИП</a:t>
            </a:r>
            <a:endParaRPr lang="ru-RU" sz="2813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234975A-00B8-4E6F-9E48-4FA3D2D8A835}"/>
              </a:ext>
            </a:extLst>
          </p:cNvPr>
          <p:cNvSpPr/>
          <p:nvPr/>
        </p:nvSpPr>
        <p:spPr>
          <a:xfrm>
            <a:off x="152149" y="4225744"/>
            <a:ext cx="3038160" cy="13909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13" b="1" dirty="0"/>
              <a:t>Создание и развитие ИП </a:t>
            </a:r>
          </a:p>
          <a:p>
            <a:pPr algn="ctr">
              <a:defRPr/>
            </a:pPr>
            <a:r>
              <a:rPr lang="ru-RU" sz="2813" b="1" dirty="0"/>
              <a:t>+ </a:t>
            </a:r>
            <a:r>
              <a:rPr lang="ru-RU" sz="2813" b="1" dirty="0" err="1"/>
              <a:t>СПоК</a:t>
            </a:r>
            <a:endParaRPr lang="ru-RU" sz="2813" b="1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3A9AC570-418E-46F3-BD65-A14000EBA2DC}"/>
              </a:ext>
            </a:extLst>
          </p:cNvPr>
          <p:cNvSpPr/>
          <p:nvPr/>
        </p:nvSpPr>
        <p:spPr>
          <a:xfrm>
            <a:off x="2784032" y="2299269"/>
            <a:ext cx="6656717" cy="3519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87" dirty="0">
                <a:latin typeface="+mj-lt"/>
              </a:rPr>
              <a:t> </a:t>
            </a:r>
            <a:endParaRPr lang="ru-RU" sz="2249" i="1" dirty="0">
              <a:latin typeface="+mj-lt"/>
            </a:endParaRPr>
          </a:p>
        </p:txBody>
      </p:sp>
      <p:sp>
        <p:nvSpPr>
          <p:cNvPr id="27" name="Нашивка 26">
            <a:extLst>
              <a:ext uri="{FF2B5EF4-FFF2-40B4-BE49-F238E27FC236}">
                <a16:creationId xmlns:a16="http://schemas.microsoft.com/office/drawing/2014/main" id="{F39B223D-0329-4647-BDF5-42599FB3477C}"/>
              </a:ext>
            </a:extLst>
          </p:cNvPr>
          <p:cNvSpPr/>
          <p:nvPr/>
        </p:nvSpPr>
        <p:spPr>
          <a:xfrm>
            <a:off x="3040746" y="4227977"/>
            <a:ext cx="709871" cy="1515732"/>
          </a:xfrm>
          <a:prstGeom prst="chevron">
            <a:avLst>
              <a:gd name="adj" fmla="val 54035"/>
            </a:avLst>
          </a:prstGeom>
          <a:solidFill>
            <a:srgbClr val="00B05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>
              <a:solidFill>
                <a:schemeClr val="tx1"/>
              </a:solidFill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87346D9-96F3-4C80-86B3-D140123753C6}"/>
              </a:ext>
            </a:extLst>
          </p:cNvPr>
          <p:cNvSpPr/>
          <p:nvPr/>
        </p:nvSpPr>
        <p:spPr>
          <a:xfrm>
            <a:off x="4051978" y="1471088"/>
            <a:ext cx="9011792" cy="2256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5624" b="1" dirty="0"/>
              <a:t>5 млн. руб</a:t>
            </a:r>
            <a:r>
              <a:rPr lang="ru-RU" sz="2531" b="1" dirty="0"/>
              <a:t>. </a:t>
            </a:r>
            <a:r>
              <a:rPr lang="ru-RU" sz="2531" i="1" dirty="0"/>
              <a:t>(90 %) </a:t>
            </a:r>
            <a:r>
              <a:rPr lang="ru-RU" sz="2531" dirty="0"/>
              <a:t>- </a:t>
            </a:r>
            <a:r>
              <a:rPr lang="ru-RU" sz="2531" i="1" dirty="0"/>
              <a:t>КРС</a:t>
            </a:r>
          </a:p>
          <a:p>
            <a:pPr>
              <a:defRPr/>
            </a:pPr>
            <a:r>
              <a:rPr lang="ru-RU" sz="5624" b="1" dirty="0"/>
              <a:t>3 млн. руб. </a:t>
            </a:r>
            <a:r>
              <a:rPr lang="ru-RU" sz="2531" i="1" dirty="0"/>
              <a:t>(90 %)</a:t>
            </a:r>
            <a:r>
              <a:rPr lang="ru-RU" sz="2531" b="1" dirty="0"/>
              <a:t>– </a:t>
            </a:r>
            <a:r>
              <a:rPr lang="ru-RU" sz="2531" i="1" dirty="0"/>
              <a:t>иные виды деятельности</a:t>
            </a:r>
          </a:p>
          <a:p>
            <a:pPr>
              <a:defRPr/>
            </a:pPr>
            <a:endParaRPr lang="ru-RU" sz="2813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BAFE965-01FD-4088-91FE-C179F650B942}"/>
              </a:ext>
            </a:extLst>
          </p:cNvPr>
          <p:cNvSpPr/>
          <p:nvPr/>
        </p:nvSpPr>
        <p:spPr>
          <a:xfrm>
            <a:off x="4118946" y="3616326"/>
            <a:ext cx="8587655" cy="303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2531" b="1" dirty="0"/>
          </a:p>
          <a:p>
            <a:pPr>
              <a:defRPr/>
            </a:pPr>
            <a:r>
              <a:rPr lang="ru-RU" sz="5624" b="1" dirty="0"/>
              <a:t>6 млн. руб. </a:t>
            </a:r>
            <a:r>
              <a:rPr lang="ru-RU" sz="2531" i="1" dirty="0"/>
              <a:t>(90 %) </a:t>
            </a:r>
            <a:r>
              <a:rPr lang="ru-RU" sz="2531" b="1" dirty="0"/>
              <a:t>- </a:t>
            </a:r>
            <a:r>
              <a:rPr lang="ru-RU" sz="2531" i="1" dirty="0"/>
              <a:t>по КРС</a:t>
            </a:r>
          </a:p>
          <a:p>
            <a:pPr>
              <a:defRPr/>
            </a:pPr>
            <a:r>
              <a:rPr lang="ru-RU" sz="5624" b="1" dirty="0"/>
              <a:t>4 млн. руб. </a:t>
            </a:r>
            <a:r>
              <a:rPr lang="ru-RU" sz="2531" i="1" dirty="0"/>
              <a:t>(90 %) - иные виды</a:t>
            </a:r>
          </a:p>
          <a:p>
            <a:pPr>
              <a:defRPr/>
            </a:pPr>
            <a:r>
              <a:rPr lang="ru-RU" altLang="ru-RU" sz="2531" b="1" i="1" dirty="0"/>
              <a:t>    </a:t>
            </a:r>
          </a:p>
          <a:p>
            <a:pPr>
              <a:defRPr/>
            </a:pPr>
            <a:endParaRPr lang="ru-RU" sz="2813" dirty="0"/>
          </a:p>
        </p:txBody>
      </p:sp>
      <p:pic>
        <p:nvPicPr>
          <p:cNvPr id="14347" name="Picture 22" descr="белый человечек, лежащий на зеленой клетчатой ​​иллюстрации, злодейка  Creative 3D, угол, другое, обслуживание png | PNGWing">
            <a:extLst>
              <a:ext uri="{FF2B5EF4-FFF2-40B4-BE49-F238E27FC236}">
                <a16:creationId xmlns:a16="http://schemas.microsoft.com/office/drawing/2014/main" id="{1744CEDA-E9B7-4EE8-A819-8D5AF76EE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669" y="-24555"/>
            <a:ext cx="3515870" cy="287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C5BFAE9-B8C1-4E12-AFA0-A071C8B2A1EC}"/>
              </a:ext>
            </a:extLst>
          </p:cNvPr>
          <p:cNvSpPr/>
          <p:nvPr/>
        </p:nvSpPr>
        <p:spPr>
          <a:xfrm>
            <a:off x="152149" y="5962473"/>
            <a:ext cx="8208882" cy="87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531" b="1" dirty="0">
                <a:solidFill>
                  <a:srgbClr val="0070C0"/>
                </a:solidFill>
              </a:rPr>
              <a:t>Размер запрашиваемого гранта </a:t>
            </a:r>
            <a:r>
              <a:rPr lang="ru-RU" sz="2531" b="1" dirty="0" err="1">
                <a:solidFill>
                  <a:srgbClr val="0070C0"/>
                </a:solidFill>
              </a:rPr>
              <a:t>Агростартап</a:t>
            </a:r>
            <a:r>
              <a:rPr lang="ru-RU" sz="2531" b="1" dirty="0">
                <a:solidFill>
                  <a:srgbClr val="0070C0"/>
                </a:solidFill>
              </a:rPr>
              <a:t> не может быть меньше 1,5 млн. руб.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C68F166-DA13-4B68-A396-CBA289075290}"/>
              </a:ext>
            </a:extLst>
          </p:cNvPr>
          <p:cNvSpPr/>
          <p:nvPr/>
        </p:nvSpPr>
        <p:spPr>
          <a:xfrm>
            <a:off x="354" y="2"/>
            <a:ext cx="5721384" cy="1462156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/>
          </a:p>
        </p:txBody>
      </p:sp>
      <p:sp>
        <p:nvSpPr>
          <p:cNvPr id="15363" name="Заголовок 1">
            <a:extLst>
              <a:ext uri="{FF2B5EF4-FFF2-40B4-BE49-F238E27FC236}">
                <a16:creationId xmlns:a16="http://schemas.microsoft.com/office/drawing/2014/main" id="{ECB86D18-84CC-4337-8BCF-715DE0B49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3" y="477713"/>
            <a:ext cx="7694735" cy="98444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sz="3375" b="1">
                <a:solidFill>
                  <a:schemeClr val="bg1"/>
                </a:solidFill>
              </a:rPr>
              <a:t>Основные условия  </a:t>
            </a:r>
            <a:br>
              <a:rPr lang="ru-RU" altLang="ru-RU" sz="3375" b="1">
                <a:solidFill>
                  <a:schemeClr val="bg1"/>
                </a:solidFill>
              </a:rPr>
            </a:br>
            <a:r>
              <a:rPr lang="ru-RU" altLang="ru-RU" sz="3375" b="1">
                <a:solidFill>
                  <a:schemeClr val="bg1"/>
                </a:solidFill>
              </a:rPr>
              <a:t>для участия</a:t>
            </a:r>
            <a:br>
              <a:rPr lang="ru-RU" altLang="ru-RU" sz="4500" b="1">
                <a:solidFill>
                  <a:srgbClr val="0070C0"/>
                </a:solidFill>
              </a:rPr>
            </a:br>
            <a:endParaRPr lang="ru-RU" altLang="ru-RU" sz="4500" b="1">
              <a:solidFill>
                <a:srgbClr val="0070C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EDC916-F94B-4B7A-B5C7-9A0B4588E2CB}"/>
              </a:ext>
            </a:extLst>
          </p:cNvPr>
          <p:cNvSpPr/>
          <p:nvPr/>
        </p:nvSpPr>
        <p:spPr>
          <a:xfrm>
            <a:off x="147685" y="1591632"/>
            <a:ext cx="12563381" cy="45313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844"/>
              </a:spcAft>
              <a:defRPr/>
            </a:pPr>
            <a:r>
              <a:rPr lang="ru-RU" sz="1969" dirty="0">
                <a:latin typeface="+mj-lt"/>
              </a:rPr>
              <a:t>1)</a:t>
            </a:r>
            <a:r>
              <a:rPr lang="ru-RU" sz="1969" b="1" dirty="0">
                <a:latin typeface="+mj-lt"/>
              </a:rPr>
              <a:t> Заявитель</a:t>
            </a:r>
            <a:r>
              <a:rPr lang="en-US" sz="1969" b="1" dirty="0">
                <a:latin typeface="+mj-lt"/>
              </a:rPr>
              <a:t>: </a:t>
            </a:r>
            <a:r>
              <a:rPr lang="ru-RU" sz="1969" b="1" dirty="0">
                <a:latin typeface="+mj-lt"/>
              </a:rPr>
              <a:t> ЛПХ </a:t>
            </a:r>
            <a:r>
              <a:rPr lang="ru-RU" sz="1969" dirty="0">
                <a:latin typeface="+mj-lt"/>
              </a:rPr>
              <a:t>или</a:t>
            </a:r>
            <a:r>
              <a:rPr lang="ru-RU" sz="1969" b="1" dirty="0">
                <a:latin typeface="+mj-lt"/>
              </a:rPr>
              <a:t> ИП/К(Ф)Х  </a:t>
            </a:r>
            <a:r>
              <a:rPr lang="ru-RU" sz="1969" dirty="0">
                <a:latin typeface="+mj-lt"/>
              </a:rPr>
              <a:t>(зарегистрированный в </a:t>
            </a:r>
            <a:r>
              <a:rPr lang="ru-RU" sz="1969" u="sng" dirty="0">
                <a:latin typeface="+mj-lt"/>
              </a:rPr>
              <a:t>год участия в конкурсе</a:t>
            </a:r>
            <a:r>
              <a:rPr lang="ru-RU" sz="1969" dirty="0">
                <a:latin typeface="+mj-lt"/>
              </a:rPr>
              <a:t>) </a:t>
            </a:r>
            <a:endParaRPr lang="ru-RU" sz="1969" b="1" dirty="0">
              <a:latin typeface="+mj-lt"/>
            </a:endParaRPr>
          </a:p>
          <a:p>
            <a:pPr>
              <a:spcAft>
                <a:spcPts val="844"/>
              </a:spcAft>
              <a:defRPr/>
            </a:pPr>
            <a:r>
              <a:rPr lang="ru-RU" sz="1687" i="1" dirty="0">
                <a:latin typeface="+mj-lt"/>
              </a:rPr>
              <a:t>ОКВЭД (основной) - производство / переработка сельскохозяйственной продукции</a:t>
            </a:r>
          </a:p>
          <a:p>
            <a:pPr>
              <a:spcAft>
                <a:spcPts val="844"/>
              </a:spcAft>
              <a:defRPr/>
            </a:pPr>
            <a:r>
              <a:rPr lang="ru-RU" sz="1687" i="1" u="sng" dirty="0">
                <a:latin typeface="+mj-lt"/>
              </a:rPr>
              <a:t>ЛПХ – победитель должен зарегистрировать ИП в течение 30 календ. дней</a:t>
            </a:r>
          </a:p>
          <a:p>
            <a:pPr>
              <a:spcAft>
                <a:spcPts val="1687"/>
              </a:spcAft>
              <a:defRPr/>
            </a:pPr>
            <a:r>
              <a:rPr lang="ru-RU" sz="1969" dirty="0">
                <a:latin typeface="+mj-lt"/>
              </a:rPr>
              <a:t>2) </a:t>
            </a:r>
            <a:r>
              <a:rPr lang="ru-RU" sz="1969" b="1" dirty="0">
                <a:latin typeface="+mj-lt"/>
              </a:rPr>
              <a:t>НЕ получатель </a:t>
            </a:r>
            <a:r>
              <a:rPr lang="ru-RU" sz="1969" dirty="0">
                <a:latin typeface="+mj-lt"/>
              </a:rPr>
              <a:t>средств финансовой поддержки (</a:t>
            </a:r>
            <a:r>
              <a:rPr lang="ru-RU" sz="1969" u="sng" dirty="0">
                <a:latin typeface="+mj-lt"/>
              </a:rPr>
              <a:t>за исключением </a:t>
            </a:r>
            <a:r>
              <a:rPr lang="ru-RU" sz="1969" dirty="0">
                <a:latin typeface="+mj-lt"/>
              </a:rPr>
              <a:t>социальных выплат и выплат на организацию начального этапа предпринимательской деятельности субсидий самозанятым в рамках Госпрограммы развития сельского хозяйства и регулирования рынков сельхозпродукции, сырья и продовольствия), грантов и </a:t>
            </a:r>
            <a:r>
              <a:rPr lang="ru-RU" sz="1969" b="1" dirty="0">
                <a:latin typeface="+mj-lt"/>
              </a:rPr>
              <a:t>субсидий</a:t>
            </a:r>
            <a:r>
              <a:rPr lang="ru-RU" sz="1969" dirty="0">
                <a:latin typeface="+mj-lt"/>
              </a:rPr>
              <a:t>, гранта на поддержку начинающего фермера</a:t>
            </a:r>
          </a:p>
          <a:p>
            <a:pPr>
              <a:spcAft>
                <a:spcPts val="1687"/>
              </a:spcAft>
              <a:defRPr/>
            </a:pPr>
            <a:r>
              <a:rPr lang="ru-RU" sz="1969" dirty="0">
                <a:latin typeface="+mj-lt"/>
              </a:rPr>
              <a:t>3) Основными видами деятельности крестьянского (фермерского) хозяйства или индивидуального предпринимателя, являющегося главой крестьянского (фермерского) хозяйства являются производство и (или) переработка сельскохозяйственной продукции.</a:t>
            </a:r>
          </a:p>
          <a:p>
            <a:pPr algn="ctr">
              <a:spcAft>
                <a:spcPts val="844"/>
              </a:spcAft>
              <a:defRPr/>
            </a:pPr>
            <a:r>
              <a:rPr lang="ru-RU" sz="2249" b="1" i="1" u="sng" dirty="0">
                <a:solidFill>
                  <a:srgbClr val="FF0000"/>
                </a:solidFill>
                <a:latin typeface="+mj-lt"/>
              </a:rPr>
              <a:t>На дату подачи заявки: </a:t>
            </a:r>
          </a:p>
          <a:p>
            <a:pPr>
              <a:spcAft>
                <a:spcPts val="844"/>
              </a:spcAft>
              <a:defRPr/>
            </a:pPr>
            <a:r>
              <a:rPr lang="ru-RU" sz="1969" dirty="0">
                <a:latin typeface="+mj-lt"/>
              </a:rPr>
              <a:t>4) Отсутствие </a:t>
            </a:r>
            <a:r>
              <a:rPr lang="ru-RU" sz="1969" b="1" dirty="0">
                <a:latin typeface="+mj-lt"/>
              </a:rPr>
              <a:t>задолженности</a:t>
            </a:r>
            <a:r>
              <a:rPr lang="ru-RU" sz="1969" dirty="0">
                <a:latin typeface="+mj-lt"/>
              </a:rPr>
              <a:t> по уплате налогов, сборов, взносов, пеней, штрафов </a:t>
            </a:r>
            <a:r>
              <a:rPr lang="ru-RU" sz="1969" b="1" u="sng" dirty="0">
                <a:solidFill>
                  <a:srgbClr val="FF0000"/>
                </a:solidFill>
                <a:latin typeface="+mj-lt"/>
              </a:rPr>
              <a:t>более 10 тыс. рублей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B1B3F59-0E7F-4013-BC8F-983D404E56A6}"/>
              </a:ext>
            </a:extLst>
          </p:cNvPr>
          <p:cNvSpPr/>
          <p:nvPr/>
        </p:nvSpPr>
        <p:spPr>
          <a:xfrm>
            <a:off x="353" y="2"/>
            <a:ext cx="5922291" cy="1462156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E772F3B-9B04-441E-8FC5-5383FD82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35" y="257832"/>
            <a:ext cx="6525011" cy="60718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5062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ЗАТРАТ</a:t>
            </a:r>
            <a:endParaRPr lang="ru-RU" sz="5062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2" name="Picture 2" descr="Картинки по запросу иконки корова">
            <a:extLst>
              <a:ext uri="{FF2B5EF4-FFF2-40B4-BE49-F238E27FC236}">
                <a16:creationId xmlns:a16="http://schemas.microsoft.com/office/drawing/2014/main" id="{501D6F5D-8DB6-47C2-8F76-DA8054050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232" y="1515732"/>
            <a:ext cx="1225531" cy="89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2" descr="Картинки по запросу иконки трактор">
            <a:extLst>
              <a:ext uri="{FF2B5EF4-FFF2-40B4-BE49-F238E27FC236}">
                <a16:creationId xmlns:a16="http://schemas.microsoft.com/office/drawing/2014/main" id="{7634AEB1-4DC5-48A3-A4F2-90E110FC4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19" y="3774819"/>
            <a:ext cx="1055877" cy="1053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4" descr="C:\Users\1\Desktop\_17583-7.jpg">
            <a:extLst>
              <a:ext uri="{FF2B5EF4-FFF2-40B4-BE49-F238E27FC236}">
                <a16:creationId xmlns:a16="http://schemas.microsoft.com/office/drawing/2014/main" id="{242192D9-A349-4E3C-A49A-D0291B107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98" b="11050"/>
          <a:stretch>
            <a:fillRect/>
          </a:stretch>
        </p:blipFill>
        <p:spPr bwMode="auto">
          <a:xfrm>
            <a:off x="5404751" y="1453228"/>
            <a:ext cx="1285804" cy="119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20" descr="Картинки по запросу иконка земельный участок">
            <a:extLst>
              <a:ext uri="{FF2B5EF4-FFF2-40B4-BE49-F238E27FC236}">
                <a16:creationId xmlns:a16="http://schemas.microsoft.com/office/drawing/2014/main" id="{D84BEFA5-E3A4-43B2-90C5-FAA6F3573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68"/>
          <a:stretch>
            <a:fillRect/>
          </a:stretch>
        </p:blipFill>
        <p:spPr bwMode="auto">
          <a:xfrm>
            <a:off x="252603" y="1236694"/>
            <a:ext cx="1649669" cy="144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1ACF612-1477-4B9A-9F31-2450F98AD7E4}"/>
              </a:ext>
            </a:extLst>
          </p:cNvPr>
          <p:cNvSpPr/>
          <p:nvPr/>
        </p:nvSpPr>
        <p:spPr>
          <a:xfrm>
            <a:off x="156615" y="2776982"/>
            <a:ext cx="2310248" cy="8712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Покупка земли </a:t>
            </a:r>
          </a:p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сельскохозяйственного</a:t>
            </a:r>
          </a:p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назначения</a:t>
            </a:r>
          </a:p>
        </p:txBody>
      </p:sp>
      <p:pic>
        <p:nvPicPr>
          <p:cNvPr id="17417" name="Picture 24" descr="Картинки по запросу иконка семена">
            <a:extLst>
              <a:ext uri="{FF2B5EF4-FFF2-40B4-BE49-F238E27FC236}">
                <a16:creationId xmlns:a16="http://schemas.microsoft.com/office/drawing/2014/main" id="{AC97818B-43F6-4433-9A9B-D96BC45B7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715" y="4734708"/>
            <a:ext cx="1163029" cy="1163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68EB784-2A01-421C-99F3-33D06BAC3B33}"/>
              </a:ext>
            </a:extLst>
          </p:cNvPr>
          <p:cNvSpPr/>
          <p:nvPr/>
        </p:nvSpPr>
        <p:spPr>
          <a:xfrm>
            <a:off x="10335900" y="1395188"/>
            <a:ext cx="2631882" cy="139044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Разработка ПСД для строительства (реконструкции) производственных и складских помещений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534A221-7CD3-43DF-ACC0-1861BE02372C}"/>
              </a:ext>
            </a:extLst>
          </p:cNvPr>
          <p:cNvSpPr/>
          <p:nvPr/>
        </p:nvSpPr>
        <p:spPr>
          <a:xfrm>
            <a:off x="3420236" y="5143218"/>
            <a:ext cx="3290410" cy="175887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547" dirty="0">
                <a:latin typeface="+mj-lt"/>
              </a:rPr>
              <a:t>Покупка, строительство, ремонт, модернизация и переустройство производственных и складских помещений + </a:t>
            </a:r>
            <a:r>
              <a:rPr lang="ru-RU" sz="1547" i="1" dirty="0">
                <a:latin typeface="+mj-lt"/>
              </a:rPr>
              <a:t>ограждения для выпаса и выгула с/х животных, и ограждения плодово-ягодных насаждений</a:t>
            </a:r>
            <a:r>
              <a:rPr lang="ru-RU" sz="1547" dirty="0">
                <a:latin typeface="+mj-lt"/>
              </a:rPr>
              <a:t> </a:t>
            </a:r>
            <a:r>
              <a:rPr lang="ru-RU" sz="984" dirty="0">
                <a:latin typeface="+mj-lt"/>
              </a:rPr>
              <a:t>(! с привлечением подрядчика)</a:t>
            </a:r>
            <a:endParaRPr lang="ru-RU" altLang="ru-RU" sz="1547" dirty="0">
              <a:latin typeface="+mj-lt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B3191B6-FFDD-4280-96E9-6B9F16AFA43E}"/>
              </a:ext>
            </a:extLst>
          </p:cNvPr>
          <p:cNvSpPr/>
          <p:nvPr/>
        </p:nvSpPr>
        <p:spPr>
          <a:xfrm>
            <a:off x="7094601" y="5873182"/>
            <a:ext cx="3035928" cy="139044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Приобретение посадочного материала для закладки многолетних насаждений         (в т.ч. Земляники и виноградников)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FB164B1-E849-4A60-8908-D58A131268E8}"/>
              </a:ext>
            </a:extLst>
          </p:cNvPr>
          <p:cNvSpPr/>
          <p:nvPr/>
        </p:nvSpPr>
        <p:spPr>
          <a:xfrm>
            <a:off x="96343" y="4790515"/>
            <a:ext cx="3227905" cy="2473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sz="1547" dirty="0">
                <a:latin typeface="+mj-lt"/>
              </a:rPr>
              <a:t>Приобретение тары деревянной, оборудования для измерений, изделий упаковочных пластмассовых, механических готовых машин и оборудования, средств автотранспортных, прицепов и полуприцепов, мебели для торговли, соответствующих кодам ОКПД ОК 034-2014 (КПЕС 2008)</a:t>
            </a:r>
            <a:endParaRPr lang="ru-RU" altLang="ru-RU" sz="1547" dirty="0">
              <a:latin typeface="+mj-lt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CF58171-72D9-4751-AB9F-36B967673FB8}"/>
              </a:ext>
            </a:extLst>
          </p:cNvPr>
          <p:cNvSpPr/>
          <p:nvPr/>
        </p:nvSpPr>
        <p:spPr>
          <a:xfrm>
            <a:off x="2737152" y="2676529"/>
            <a:ext cx="2672063" cy="11308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Покупка сельскохозяйственных</a:t>
            </a:r>
          </a:p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животных (кроме свиней) и птицы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BA211E4-C54B-47CC-952E-DABD6AEAE029}"/>
              </a:ext>
            </a:extLst>
          </p:cNvPr>
          <p:cNvSpPr/>
          <p:nvPr/>
        </p:nvSpPr>
        <p:spPr>
          <a:xfrm>
            <a:off x="5183752" y="2660902"/>
            <a:ext cx="3011373" cy="87120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Подключение к инженерным сетям (электро-, водо-, газо- </a:t>
            </a:r>
          </a:p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и теплопроводным)</a:t>
            </a:r>
          </a:p>
        </p:txBody>
      </p:sp>
      <p:pic>
        <p:nvPicPr>
          <p:cNvPr id="17424" name="Picture 25" descr="C:\Users\1\Desktop\_17583-1.jpg">
            <a:extLst>
              <a:ext uri="{FF2B5EF4-FFF2-40B4-BE49-F238E27FC236}">
                <a16:creationId xmlns:a16="http://schemas.microsoft.com/office/drawing/2014/main" id="{6CA09E21-AE4E-44F1-AA88-4F0183B67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11"/>
          <a:stretch>
            <a:fillRect/>
          </a:stretch>
        </p:blipFill>
        <p:spPr bwMode="auto">
          <a:xfrm>
            <a:off x="4163592" y="3966797"/>
            <a:ext cx="1428672" cy="117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5" name="Picture 26" descr="C:\Users\1\Desktop\1.jpg">
            <a:extLst>
              <a:ext uri="{FF2B5EF4-FFF2-40B4-BE49-F238E27FC236}">
                <a16:creationId xmlns:a16="http://schemas.microsoft.com/office/drawing/2014/main" id="{2AF16699-122E-42E6-8A15-1234C3E07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3"/>
          <a:stretch>
            <a:fillRect/>
          </a:stretch>
        </p:blipFill>
        <p:spPr bwMode="auto">
          <a:xfrm>
            <a:off x="10791290" y="136172"/>
            <a:ext cx="1397419" cy="131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EC34FD1-5F3D-4E9B-A031-E83C0D617F6D}"/>
              </a:ext>
            </a:extLst>
          </p:cNvPr>
          <p:cNvSpPr/>
          <p:nvPr/>
        </p:nvSpPr>
        <p:spPr>
          <a:xfrm>
            <a:off x="10717623" y="3714548"/>
            <a:ext cx="2140775" cy="87120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Приобретение рыбопосадочного материала</a:t>
            </a:r>
          </a:p>
        </p:txBody>
      </p:sp>
      <p:pic>
        <p:nvPicPr>
          <p:cNvPr id="17427" name="Picture 22" descr="Картинки по запросу картинка снегоход">
            <a:extLst>
              <a:ext uri="{FF2B5EF4-FFF2-40B4-BE49-F238E27FC236}">
                <a16:creationId xmlns:a16="http://schemas.microsoft.com/office/drawing/2014/main" id="{336EA5C8-BB9A-4C3B-B2CC-B29970208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666" y="4772657"/>
            <a:ext cx="1933171" cy="108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5B2E218-5677-4C62-9D20-675389B51198}"/>
              </a:ext>
            </a:extLst>
          </p:cNvPr>
          <p:cNvSpPr/>
          <p:nvPr/>
        </p:nvSpPr>
        <p:spPr>
          <a:xfrm>
            <a:off x="10472071" y="6042836"/>
            <a:ext cx="2359540" cy="87120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Покупка снегоходов </a:t>
            </a:r>
            <a:br>
              <a:rPr lang="ru-RU" altLang="ru-RU" sz="1687" dirty="0">
                <a:latin typeface="+mj-lt"/>
              </a:rPr>
            </a:br>
            <a:r>
              <a:rPr lang="ru-RU" altLang="ru-RU" sz="1687" dirty="0">
                <a:latin typeface="+mj-lt"/>
              </a:rPr>
              <a:t>(! оленеводство / </a:t>
            </a:r>
            <a:br>
              <a:rPr lang="ru-RU" altLang="ru-RU" sz="1687" dirty="0">
                <a:latin typeface="+mj-lt"/>
              </a:rPr>
            </a:br>
            <a:r>
              <a:rPr lang="ru-RU" altLang="ru-RU" sz="1687" dirty="0">
                <a:latin typeface="+mj-lt"/>
              </a:rPr>
              <a:t>мараловодство)</a:t>
            </a:r>
          </a:p>
        </p:txBody>
      </p:sp>
      <p:pic>
        <p:nvPicPr>
          <p:cNvPr id="17429" name="Picture 24" descr="Картинки по запросу картинка рыба чб">
            <a:extLst>
              <a:ext uri="{FF2B5EF4-FFF2-40B4-BE49-F238E27FC236}">
                <a16:creationId xmlns:a16="http://schemas.microsoft.com/office/drawing/2014/main" id="{65179E0B-DCE3-4AF0-B875-EBC60130D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1289" y="2977889"/>
            <a:ext cx="1517963" cy="71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0" name="Picture 4" descr="Картинки по запросу иконка проценты">
            <a:extLst>
              <a:ext uri="{FF2B5EF4-FFF2-40B4-BE49-F238E27FC236}">
                <a16:creationId xmlns:a16="http://schemas.microsoft.com/office/drawing/2014/main" id="{1BB13A7B-99A4-427F-A131-FAFECD19E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218" y="1491177"/>
            <a:ext cx="997837" cy="99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8634302-9189-49C1-BD4F-AA02FA7266FF}"/>
              </a:ext>
            </a:extLst>
          </p:cNvPr>
          <p:cNvSpPr/>
          <p:nvPr/>
        </p:nvSpPr>
        <p:spPr>
          <a:xfrm>
            <a:off x="7994217" y="2562681"/>
            <a:ext cx="2196583" cy="1909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Внесение денежных средств в неделимый фонд </a:t>
            </a:r>
            <a:r>
              <a:rPr lang="ru-RU" altLang="ru-RU" sz="1687" dirty="0" err="1">
                <a:latin typeface="+mj-lt"/>
              </a:rPr>
              <a:t>СПоК</a:t>
            </a:r>
            <a:r>
              <a:rPr lang="ru-RU" altLang="ru-RU" sz="1687" dirty="0">
                <a:latin typeface="+mj-lt"/>
              </a:rPr>
              <a:t>  или погашение основного долга по кредитам в течение срока освоения гранта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03E9803-8F84-4D7D-ACFA-169DF74D18FA}"/>
              </a:ext>
            </a:extLst>
          </p:cNvPr>
          <p:cNvSpPr/>
          <p:nvPr/>
        </p:nvSpPr>
        <p:spPr>
          <a:xfrm>
            <a:off x="354" y="2"/>
            <a:ext cx="5721384" cy="1462156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/>
          </a:p>
        </p:txBody>
      </p:sp>
      <p:sp>
        <p:nvSpPr>
          <p:cNvPr id="19459" name="Заголовок 1">
            <a:extLst>
              <a:ext uri="{FF2B5EF4-FFF2-40B4-BE49-F238E27FC236}">
                <a16:creationId xmlns:a16="http://schemas.microsoft.com/office/drawing/2014/main" id="{EC16F713-EA72-44CA-A5E5-D9B0D7EDC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42" y="366097"/>
            <a:ext cx="5480295" cy="491106"/>
          </a:xfrm>
        </p:spPr>
        <p:txBody>
          <a:bodyPr>
            <a:normAutofit fontScale="90000"/>
          </a:bodyPr>
          <a:lstStyle/>
          <a:p>
            <a:pPr algn="l"/>
            <a:r>
              <a:rPr lang="ru-RU" altLang="ru-RU" sz="3375">
                <a:solidFill>
                  <a:schemeClr val="bg1"/>
                </a:solidFill>
              </a:rPr>
              <a:t>ПЕРЕЧЕНЬ ДОКУМЕНТОВ</a:t>
            </a:r>
          </a:p>
        </p:txBody>
      </p:sp>
      <p:sp>
        <p:nvSpPr>
          <p:cNvPr id="17411" name="Объект 2">
            <a:extLst>
              <a:ext uri="{FF2B5EF4-FFF2-40B4-BE49-F238E27FC236}">
                <a16:creationId xmlns:a16="http://schemas.microsoft.com/office/drawing/2014/main" id="{B8ED618C-E502-4DA8-A23D-9348D6E34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88" y="227049"/>
            <a:ext cx="12505341" cy="607185"/>
          </a:xfrm>
        </p:spPr>
        <p:txBody>
          <a:bodyPr>
            <a:normAutofit fontScale="25000" lnSpcReduction="20000"/>
          </a:bodyPr>
          <a:lstStyle/>
          <a:p>
            <a:pPr marL="0" indent="0" algn="r">
              <a:buNone/>
              <a:defRPr/>
            </a:pPr>
            <a:r>
              <a:rPr lang="ru-RU" altLang="ru-RU" sz="1266" dirty="0"/>
              <a:t>Заявка подается 1 раз, в закрытом конверте. </a:t>
            </a:r>
          </a:p>
          <a:p>
            <a:pPr marL="0" indent="0" algn="r">
              <a:buNone/>
              <a:defRPr/>
            </a:pPr>
            <a:r>
              <a:rPr lang="ru-RU" altLang="ru-RU" sz="1266" dirty="0"/>
              <a:t>Все документы должны быть внесены в опись с указанием номеров страниц, </a:t>
            </a:r>
          </a:p>
          <a:p>
            <a:pPr marL="0" indent="0" algn="r">
              <a:buNone/>
              <a:defRPr/>
            </a:pPr>
            <a:r>
              <a:rPr lang="ru-RU" altLang="ru-RU" sz="1266" dirty="0"/>
              <a:t>прошнурованы и пронумерованы, скреплены печатью (при наличии) и подписью заявителя.</a:t>
            </a:r>
            <a:r>
              <a:rPr lang="ru-RU" altLang="ru-RU" sz="1266" strike="sngStrike" dirty="0">
                <a:solidFill>
                  <a:srgbClr val="FF0000"/>
                </a:solidFill>
              </a:rPr>
              <a:t> </a:t>
            </a:r>
            <a:r>
              <a:rPr lang="ru-RU" altLang="ru-RU" sz="1266" dirty="0"/>
              <a:t>                                                                                                                                                            </a:t>
            </a:r>
          </a:p>
          <a:p>
            <a:pPr marL="0" indent="0" algn="r">
              <a:buNone/>
              <a:defRPr/>
            </a:pPr>
            <a:r>
              <a:rPr lang="ru-RU" altLang="ru-RU" sz="1266" dirty="0"/>
              <a:t>Копии должны быть заверены.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D02F3C3-E908-474E-B4F0-D85F502F1516}"/>
              </a:ext>
            </a:extLst>
          </p:cNvPr>
          <p:cNvGraphicFramePr>
            <a:graphicFrameLocks noGrp="1"/>
          </p:cNvGraphicFramePr>
          <p:nvPr/>
        </p:nvGraphicFramePr>
        <p:xfrm>
          <a:off x="94111" y="1486712"/>
          <a:ext cx="12603563" cy="5701292"/>
        </p:xfrm>
        <a:graphic>
          <a:graphicData uri="http://schemas.openxmlformats.org/drawingml/2006/table">
            <a:tbl>
              <a:tblPr/>
              <a:tblGrid>
                <a:gridCol w="5795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8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8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</a:rPr>
                        <a:t>Обязательные документы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128559" marR="128559" marT="64279" marB="642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mbria" panose="02040503050406030204" pitchFamily="18" charset="0"/>
                        </a:rPr>
                        <a:t>Дополнительные документы</a:t>
                      </a:r>
                      <a:endParaRPr kumimoji="0" lang="ru-RU" altLang="ru-RU" sz="14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128559" marR="128559" marT="64279" marB="642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62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83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1. </a:t>
                      </a: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Заявление (по форме)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Копия паспорта с пропиской заявителя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Копия свидетельства о постановке на учет физического лица в налоговом органе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Копия документа, подтверждающего государственную регистрацию (ЕГРИП)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Выписка из похозяйственней книги о ведении ЛПХ заверенная администрацией МО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Проект грантополучателя (на период не менее 5 лет)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План расходов (по форме)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случае направления средств в неделимый фонд кооператива дополнительно представляется: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Проект для кооператива на период не менее 5 лет и план расходов кооператива (по форме)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копия свидетельства о государственной регистрации сельскохозяйственного потребительского кооператива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реестр членов сельскохозяйственного потребительского кооператива с указанием организационно-правовой формы и идентификационного номера налогоплательщика (ИНН), заверенный подписью руководителя и печатью кооператива;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копия бухгалтерской отчетности за период, предшествующий дате подачи заявки (квартал, год) (при наличии).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5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128559" marR="128559" marT="64279" marB="642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. При наличии объекта незавершенного строительства: разрешительная документация на строительство, ПСД на объект, акт оценки стоимости, копии документов, подтверждающих право на земельный участок, на котором находится объект незавершенного строительства.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2. Копия документа о среднем специальном / высшем </a:t>
                      </a:r>
                      <a:r>
                        <a:rPr kumimoji="0" lang="ru-RU" alt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сельхозобразовании</a:t>
                      </a: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 (диплом) либо об окончании курсов дополнительного профессионального образования (свидетельство, удостоверение), выписка из трудовой книжки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3. Оригинал выписки из банковского счета заявителя, подтверждающей наличие собственных средств не менее 10% от стоимости проекта (при наличии)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4. Копии документов, устанавливающих право пользования землями сельхозназначения ( при наличии)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5. Права на вождение с/х техники и другие документы (в случае приобретения с/х техники)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6. Рекомендательные письма от органов местного самоуправления, или общественных организаций, или поручителей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7. Иные документы, подтверждающие существующую материально-техническую базу (производственные объекты, инвентарь, оборудование)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8. Документы, подтверждающие участие заявителя в специальной военной операции.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9. Документы, подтверждающие родство заявителя – супруги, супруга, детей, достигших возраста 18 лет, с участником специальной военной операции</a:t>
                      </a:r>
                    </a:p>
                  </a:txBody>
                  <a:tcPr marL="128559" marR="128559" marT="64279" marB="6427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B2DA1B5-7411-467D-AAAB-2B6482B047EB}"/>
              </a:ext>
            </a:extLst>
          </p:cNvPr>
          <p:cNvSpPr/>
          <p:nvPr/>
        </p:nvSpPr>
        <p:spPr>
          <a:xfrm>
            <a:off x="353" y="2"/>
            <a:ext cx="5518244" cy="1462156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/>
          </a:p>
        </p:txBody>
      </p:sp>
      <p:sp>
        <p:nvSpPr>
          <p:cNvPr id="20483" name="Текст 2">
            <a:extLst>
              <a:ext uri="{FF2B5EF4-FFF2-40B4-BE49-F238E27FC236}">
                <a16:creationId xmlns:a16="http://schemas.microsoft.com/office/drawing/2014/main" id="{7F793C18-DD64-405F-A2A2-00B8D0F18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64" y="149564"/>
            <a:ext cx="6886644" cy="1205442"/>
          </a:xfrm>
        </p:spPr>
        <p:txBody>
          <a:bodyPr/>
          <a:lstStyle/>
          <a:p>
            <a:pPr algn="l"/>
            <a:r>
              <a:rPr lang="ru-RU" altLang="ru-RU" sz="4500" b="1">
                <a:solidFill>
                  <a:schemeClr val="bg1"/>
                </a:solidFill>
              </a:rPr>
              <a:t>ОБЯЗАТЕЛЬСТВА  ИП/КФХ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04C85D0-5B9F-4F5A-8035-A98081C48028}"/>
              </a:ext>
            </a:extLst>
          </p:cNvPr>
          <p:cNvGraphicFramePr>
            <a:graphicFrameLocks noGrp="1"/>
          </p:cNvGraphicFramePr>
          <p:nvPr/>
        </p:nvGraphicFramePr>
        <p:xfrm>
          <a:off x="301715" y="1611720"/>
          <a:ext cx="12253091" cy="4351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5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75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2960">
                <a:tc>
                  <a:txBody>
                    <a:bodyPr/>
                    <a:lstStyle/>
                    <a:p>
                      <a:pPr algn="ctr"/>
                      <a:r>
                        <a:rPr lang="ru-RU" sz="3400" dirty="0"/>
                        <a:t>Наименование </a:t>
                      </a:r>
                    </a:p>
                  </a:txBody>
                  <a:tcPr marL="128580" marR="128580" marT="64261" marB="64261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400" b="1" dirty="0">
                          <a:solidFill>
                            <a:schemeClr val="bg1"/>
                          </a:solidFill>
                        </a:rPr>
                        <a:t>Показатель</a:t>
                      </a:r>
                    </a:p>
                  </a:txBody>
                  <a:tcPr marL="128580" marR="128580" marT="64261" marB="64261"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962"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/>
                        <a:t>Использовать грант</a:t>
                      </a:r>
                    </a:p>
                  </a:txBody>
                  <a:tcPr marL="128580" marR="128580" marT="64261" marB="642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/>
                        <a:t> в течении 18 месяцев</a:t>
                      </a:r>
                    </a:p>
                  </a:txBody>
                  <a:tcPr marL="128580" marR="128580" marT="64261" marB="642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/>
                        <a:t>Осуществлять деятельность </a:t>
                      </a:r>
                    </a:p>
                  </a:txBody>
                  <a:tcPr marL="128580" marR="128580" marT="64261" marB="642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/>
                        <a:t> не менее 5 лет</a:t>
                      </a:r>
                    </a:p>
                  </a:txBody>
                  <a:tcPr marL="128580" marR="128580" marT="64261" marB="6426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9342"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/>
                        <a:t>Создание постоянных рабочих мест</a:t>
                      </a:r>
                    </a:p>
                    <a:p>
                      <a:pPr algn="ctr"/>
                      <a:r>
                        <a:rPr lang="ru-RU" sz="1700" b="0" dirty="0"/>
                        <a:t>(</a:t>
                      </a:r>
                      <a:r>
                        <a:rPr lang="ru-RU" sz="17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позднее 18 месяцев со дня получения)</a:t>
                      </a:r>
                      <a:r>
                        <a:rPr lang="ru-RU" sz="1700" b="0" dirty="0"/>
                        <a:t> </a:t>
                      </a:r>
                    </a:p>
                    <a:p>
                      <a:pPr algn="ctr"/>
                      <a:r>
                        <a:rPr lang="ru-RU" sz="1700" b="0" dirty="0"/>
                        <a:t>+ сохранение в течение срока </a:t>
                      </a:r>
                      <a:r>
                        <a:rPr lang="ru-RU" sz="17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реализации проекта </a:t>
                      </a:r>
                      <a:endParaRPr lang="ru-RU" sz="1700" b="0" dirty="0"/>
                    </a:p>
                  </a:txBody>
                  <a:tcPr marL="128580" marR="128580" marT="64261" marB="6426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500" b="1" baseline="0" dirty="0"/>
                        <a:t>до </a:t>
                      </a:r>
                      <a:r>
                        <a:rPr lang="ru-RU" sz="3400" b="1" baseline="0" dirty="0"/>
                        <a:t>2</a:t>
                      </a:r>
                      <a:r>
                        <a:rPr lang="ru-RU" sz="2800" b="1" baseline="0" dirty="0"/>
                        <a:t> млн. </a:t>
                      </a:r>
                      <a:r>
                        <a:rPr lang="ru-RU" sz="2500" b="1" baseline="0" dirty="0"/>
                        <a:t>– </a:t>
                      </a:r>
                      <a:r>
                        <a:rPr lang="ru-RU" sz="3400" b="1" baseline="0" dirty="0"/>
                        <a:t>1</a:t>
                      </a:r>
                      <a:r>
                        <a:rPr lang="ru-RU" sz="2500" b="1" baseline="0" dirty="0"/>
                        <a:t> раб. место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500" b="1" baseline="0" dirty="0"/>
                        <a:t>свыше 2 млн. – 2 раб. места</a:t>
                      </a:r>
                      <a:br>
                        <a:rPr lang="ru-RU" sz="2500" b="1" baseline="0" dirty="0"/>
                      </a:br>
                      <a:endParaRPr lang="ru-RU" sz="2000" b="1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baseline="0" dirty="0"/>
                        <a:t>(ИП/КФХ – рабочее место)</a:t>
                      </a:r>
                    </a:p>
                  </a:txBody>
                  <a:tcPr marL="128580" marR="128580" marT="64261" marB="6426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4119"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/>
                        <a:t>Отчет о выполнении индикаторов Соглашения  в МСХ </a:t>
                      </a:r>
                    </a:p>
                  </a:txBody>
                  <a:tcPr marL="128580" marR="128580" marT="64261" marB="6426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="1" dirty="0"/>
                        <a:t>5</a:t>
                      </a:r>
                      <a:r>
                        <a:rPr lang="ru-RU" sz="2500" b="1" baseline="0" dirty="0"/>
                        <a:t> лет –</a:t>
                      </a:r>
                    </a:p>
                    <a:p>
                      <a:pPr algn="ctr"/>
                      <a:r>
                        <a:rPr lang="ru-RU" sz="2500" b="1" baseline="0" dirty="0"/>
                        <a:t>ежеквартально</a:t>
                      </a:r>
                      <a:endParaRPr lang="ru-RU" sz="2500" b="1" dirty="0"/>
                    </a:p>
                  </a:txBody>
                  <a:tcPr marL="128580" marR="128580" marT="64261" marB="6426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504" name="Прямоугольник 1">
            <a:extLst>
              <a:ext uri="{FF2B5EF4-FFF2-40B4-BE49-F238E27FC236}">
                <a16:creationId xmlns:a16="http://schemas.microsoft.com/office/drawing/2014/main" id="{058EEEB1-73B3-48C2-A7D7-6CEC9F24D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57" y="6295086"/>
            <a:ext cx="11775380" cy="43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249" i="1">
                <a:solidFill>
                  <a:srgbClr val="555555"/>
                </a:solidFill>
                <a:latin typeface="Roboto"/>
              </a:rPr>
              <a:t>!!! Не отчуждать в течение пяти лет приобретаемые основные средства.</a:t>
            </a:r>
            <a:endParaRPr lang="ru-RU" altLang="ru-RU" sz="2249" i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Фото КФХ\Балсанов.JPG">
            <a:extLst>
              <a:ext uri="{FF2B5EF4-FFF2-40B4-BE49-F238E27FC236}">
                <a16:creationId xmlns:a16="http://schemas.microsoft.com/office/drawing/2014/main" id="{88F7BF59-ADD5-4D99-86EA-C7AFFEE10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151" y="3413187"/>
            <a:ext cx="5899968" cy="3544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Admin\Desktop\Фото КФХ\СФ Дампилов\7eab537e4e951b21346c9337bf80b798.jpg">
            <a:extLst>
              <a:ext uri="{FF2B5EF4-FFF2-40B4-BE49-F238E27FC236}">
                <a16:creationId xmlns:a16="http://schemas.microsoft.com/office/drawing/2014/main" id="{A0CE16AD-C024-4CF8-AD91-9EDF17F05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150" y="149566"/>
            <a:ext cx="4252531" cy="3714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AF52EA07-7C7C-4C5E-9FC6-2D02ABA64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7820" y="781305"/>
            <a:ext cx="9112246" cy="1819325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ct val="0"/>
              </a:spcBef>
              <a:buNone/>
              <a:defRPr/>
            </a:pPr>
            <a:r>
              <a:rPr lang="ru-RU" altLang="ru-RU" sz="7312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ru-RU" altLang="ru-RU" sz="7312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СЕМЕЙНЫХ ФЕРМ</a:t>
            </a:r>
          </a:p>
          <a:p>
            <a:pPr marL="0" indent="0">
              <a:spcBef>
                <a:spcPct val="0"/>
              </a:spcBef>
              <a:buNone/>
              <a:defRPr/>
            </a:pPr>
            <a:endParaRPr lang="ru-RU" sz="6749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33" name="Прямоугольник 6">
            <a:extLst>
              <a:ext uri="{FF2B5EF4-FFF2-40B4-BE49-F238E27FC236}">
                <a16:creationId xmlns:a16="http://schemas.microsoft.com/office/drawing/2014/main" id="{97FBBE2A-18CA-4127-940E-767615C12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2516" y="4730243"/>
            <a:ext cx="5770494" cy="153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ru-RU" altLang="ru-RU" sz="3937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ПП РБ № 149 от 26.03.2018 г.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286A573-2D06-47B6-B081-D613382511F3}"/>
              </a:ext>
            </a:extLst>
          </p:cNvPr>
          <p:cNvSpPr/>
          <p:nvPr/>
        </p:nvSpPr>
        <p:spPr>
          <a:xfrm>
            <a:off x="354" y="0"/>
            <a:ext cx="5721384" cy="1687618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/>
          </a:p>
        </p:txBody>
      </p:sp>
      <p:sp>
        <p:nvSpPr>
          <p:cNvPr id="23555" name="Заголовок 1">
            <a:extLst>
              <a:ext uri="{FF2B5EF4-FFF2-40B4-BE49-F238E27FC236}">
                <a16:creationId xmlns:a16="http://schemas.microsoft.com/office/drawing/2014/main" id="{3AAD8490-EAFD-4085-9714-7306AD5DA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64" y="220999"/>
            <a:ext cx="5975866" cy="1205442"/>
          </a:xfrm>
        </p:spPr>
        <p:txBody>
          <a:bodyPr>
            <a:normAutofit fontScale="90000"/>
          </a:bodyPr>
          <a:lstStyle/>
          <a:p>
            <a:pPr algn="l"/>
            <a:r>
              <a:rPr lang="ru-RU" altLang="ru-RU" sz="5062" b="1">
                <a:solidFill>
                  <a:schemeClr val="bg1"/>
                </a:solidFill>
              </a:rPr>
              <a:t>Порядок и сроки проведения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A666012-F499-4AC9-8A3F-A19854464EC0}"/>
              </a:ext>
            </a:extLst>
          </p:cNvPr>
          <p:cNvSpPr txBox="1">
            <a:spLocks/>
          </p:cNvSpPr>
          <p:nvPr/>
        </p:nvSpPr>
        <p:spPr>
          <a:xfrm>
            <a:off x="315740" y="1908618"/>
            <a:ext cx="11962893" cy="5067319"/>
          </a:xfrm>
          <a:prstGeom prst="rect">
            <a:avLst/>
          </a:prstGeom>
        </p:spPr>
        <p:txBody>
          <a:bodyPr vert="horz" lIns="96435" tIns="48218" rIns="96435" bIns="482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AutoNum type="arabicPeriod"/>
              <a:defRPr/>
            </a:pPr>
            <a:r>
              <a:rPr lang="ru-RU" altLang="ru-RU" sz="2531" b="1" dirty="0"/>
              <a:t>Прием заявок  в системе электронный бюджет </a:t>
            </a:r>
            <a:r>
              <a:rPr lang="ru-RU" altLang="ru-RU" sz="1969" b="1" dirty="0"/>
              <a:t>- </a:t>
            </a:r>
            <a:r>
              <a:rPr lang="ru-RU" altLang="ru-RU" sz="1969" dirty="0"/>
              <a:t>25 календарных дней (со следующего дня после дня размещения, последний день включительно).</a:t>
            </a:r>
          </a:p>
          <a:p>
            <a:pPr marL="0" indent="0">
              <a:buNone/>
              <a:defRPr/>
            </a:pPr>
            <a:endParaRPr lang="ru-RU" altLang="ru-RU" sz="1969" dirty="0"/>
          </a:p>
          <a:p>
            <a:pPr marL="0" indent="0">
              <a:buNone/>
              <a:defRPr/>
            </a:pPr>
            <a:r>
              <a:rPr lang="ru-RU" altLang="ru-RU" sz="2531" b="1" dirty="0"/>
              <a:t>2. Рассмотрение Конкурсной Комиссией заявок</a:t>
            </a:r>
            <a:endParaRPr lang="ru-RU" altLang="ru-RU" sz="1969" dirty="0"/>
          </a:p>
          <a:p>
            <a:pPr marL="0" indent="0">
              <a:buNone/>
              <a:defRPr/>
            </a:pPr>
            <a:endParaRPr lang="ru-RU" altLang="ru-RU" sz="1969" dirty="0"/>
          </a:p>
          <a:p>
            <a:pPr marL="0" indent="0">
              <a:buNone/>
              <a:defRPr/>
            </a:pPr>
            <a:r>
              <a:rPr lang="ru-RU" altLang="ru-RU" sz="2531" b="1" dirty="0"/>
              <a:t>1 этап:</a:t>
            </a:r>
            <a:r>
              <a:rPr lang="ru-RU" altLang="ru-RU" sz="1969" dirty="0"/>
              <a:t> рассмотрение представленных документов на соответствие участника отбора требованиям, соответствия полноты представленных документов перечню.</a:t>
            </a:r>
          </a:p>
          <a:p>
            <a:pPr marL="0" indent="0">
              <a:buNone/>
              <a:defRPr/>
            </a:pPr>
            <a:r>
              <a:rPr lang="ru-RU" altLang="ru-RU" sz="1969" dirty="0"/>
              <a:t>Оформление протокола 1 этапа. </a:t>
            </a:r>
            <a:r>
              <a:rPr lang="ru-RU" altLang="ru-RU" sz="1969" i="1" dirty="0"/>
              <a:t>В отношении каждой заявки принимается решение о ее допуске / недопуске к собеседованию. Список участников для дальнейшего собеседования.</a:t>
            </a:r>
          </a:p>
          <a:p>
            <a:pPr marL="0" indent="0">
              <a:buNone/>
              <a:defRPr/>
            </a:pPr>
            <a:endParaRPr lang="ru-RU" altLang="ru-RU" sz="1969" dirty="0"/>
          </a:p>
          <a:p>
            <a:pPr marL="0" indent="0">
              <a:buNone/>
              <a:defRPr/>
            </a:pPr>
            <a:r>
              <a:rPr lang="ru-RU" altLang="ru-RU" sz="2531" b="1" dirty="0"/>
              <a:t>2 этап </a:t>
            </a:r>
            <a:r>
              <a:rPr lang="ru-RU" altLang="ru-RU" sz="1969" dirty="0"/>
              <a:t>- очное собеседование.</a:t>
            </a:r>
          </a:p>
          <a:p>
            <a:pPr marL="0" indent="0">
              <a:buNone/>
              <a:defRPr/>
            </a:pPr>
            <a:endParaRPr lang="ru-RU" altLang="ru-RU" sz="1969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6067D72-26C4-42A6-8D37-AF653AF173DA}"/>
              </a:ext>
            </a:extLst>
          </p:cNvPr>
          <p:cNvSpPr/>
          <p:nvPr/>
        </p:nvSpPr>
        <p:spPr>
          <a:xfrm>
            <a:off x="354" y="0"/>
            <a:ext cx="5721384" cy="1687618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BB6E25-7095-4E15-96C2-E2BCF818F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" y="343774"/>
            <a:ext cx="5721384" cy="84157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5624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РАЗМЕР ГРАНТА</a:t>
            </a:r>
          </a:p>
        </p:txBody>
      </p:sp>
      <p:sp>
        <p:nvSpPr>
          <p:cNvPr id="4" name="Нашивка 3">
            <a:extLst>
              <a:ext uri="{FF2B5EF4-FFF2-40B4-BE49-F238E27FC236}">
                <a16:creationId xmlns:a16="http://schemas.microsoft.com/office/drawing/2014/main" id="{428C5245-CD80-4C31-BD98-7572D4D704B0}"/>
              </a:ext>
            </a:extLst>
          </p:cNvPr>
          <p:cNvSpPr/>
          <p:nvPr/>
        </p:nvSpPr>
        <p:spPr>
          <a:xfrm>
            <a:off x="6277580" y="1687619"/>
            <a:ext cx="1113918" cy="4143147"/>
          </a:xfrm>
          <a:prstGeom prst="chevron">
            <a:avLst>
              <a:gd name="adj" fmla="val 60098"/>
            </a:avLst>
          </a:prstGeom>
          <a:solidFill>
            <a:srgbClr val="00B05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8E0A1C3-CBF2-4C7D-931C-EDBF442A0539}"/>
              </a:ext>
            </a:extLst>
          </p:cNvPr>
          <p:cNvSpPr/>
          <p:nvPr/>
        </p:nvSpPr>
        <p:spPr>
          <a:xfrm>
            <a:off x="7746433" y="2035857"/>
            <a:ext cx="5024906" cy="31442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25000"/>
              </a:lnSpc>
              <a:defRPr/>
            </a:pPr>
            <a:r>
              <a:rPr lang="ru-RU" altLang="ru-RU" sz="2531" b="1" dirty="0"/>
              <a:t>НЕ БОЛЕЕ</a:t>
            </a:r>
          </a:p>
          <a:p>
            <a:pPr algn="ctr" eaLnBrk="1" hangingPunct="1">
              <a:lnSpc>
                <a:spcPct val="125000"/>
              </a:lnSpc>
              <a:defRPr/>
            </a:pPr>
            <a:r>
              <a:rPr lang="ru-RU" altLang="ru-RU" sz="5624" b="1" dirty="0"/>
              <a:t>30 МЛН РУБ.</a:t>
            </a:r>
          </a:p>
          <a:p>
            <a:pPr algn="ctr" eaLnBrk="1" hangingPunct="1">
              <a:lnSpc>
                <a:spcPct val="125000"/>
              </a:lnSpc>
              <a:defRPr/>
            </a:pPr>
            <a:r>
              <a:rPr lang="ru-RU" altLang="ru-RU" sz="2531" b="1" dirty="0"/>
              <a:t>НЕ МЕНЕЕ</a:t>
            </a:r>
          </a:p>
          <a:p>
            <a:pPr algn="ctr" eaLnBrk="1" hangingPunct="1">
              <a:lnSpc>
                <a:spcPct val="125000"/>
              </a:lnSpc>
              <a:defRPr/>
            </a:pPr>
            <a:r>
              <a:rPr lang="ru-RU" altLang="ru-RU" sz="5624" b="1" dirty="0"/>
              <a:t>5 МЛН РУБ. </a:t>
            </a:r>
            <a:endParaRPr lang="ru-RU" altLang="ru-RU" sz="2531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0103338-F341-4925-8F94-85360F47AC7D}"/>
              </a:ext>
            </a:extLst>
          </p:cNvPr>
          <p:cNvSpPr/>
          <p:nvPr/>
        </p:nvSpPr>
        <p:spPr>
          <a:xfrm>
            <a:off x="252604" y="2602861"/>
            <a:ext cx="5670040" cy="264117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  <a:defRPr/>
            </a:pPr>
            <a:r>
              <a:rPr lang="ru-RU" altLang="ru-RU" sz="2813" b="1" i="1" dirty="0">
                <a:latin typeface="+mj-lt"/>
              </a:rPr>
              <a:t>Грант (не более 70</a:t>
            </a:r>
            <a:r>
              <a:rPr lang="ru-RU" altLang="ru-RU" sz="3375" b="1" i="1" dirty="0">
                <a:latin typeface="+mj-lt"/>
              </a:rPr>
              <a:t>%</a:t>
            </a:r>
            <a:r>
              <a:rPr lang="ru-RU" altLang="ru-RU" sz="2813" b="1" i="1" dirty="0">
                <a:latin typeface="+mj-lt"/>
              </a:rPr>
              <a:t>) + </a:t>
            </a:r>
          </a:p>
          <a:p>
            <a:pPr eaLnBrk="1" hangingPunct="1">
              <a:lnSpc>
                <a:spcPct val="125000"/>
              </a:lnSpc>
              <a:defRPr/>
            </a:pPr>
            <a:r>
              <a:rPr lang="ru-RU" altLang="ru-RU" sz="2813" b="1" i="1" dirty="0">
                <a:latin typeface="+mj-lt"/>
              </a:rPr>
              <a:t>собственные (не менее 30</a:t>
            </a:r>
            <a:r>
              <a:rPr lang="ru-RU" altLang="ru-RU" sz="3375" b="1" i="1" dirty="0">
                <a:latin typeface="+mj-lt"/>
              </a:rPr>
              <a:t>%</a:t>
            </a:r>
            <a:r>
              <a:rPr lang="ru-RU" altLang="ru-RU" sz="2813" b="1" i="1" dirty="0">
                <a:latin typeface="+mj-lt"/>
              </a:rPr>
              <a:t>),</a:t>
            </a:r>
          </a:p>
          <a:p>
            <a:pPr eaLnBrk="1" hangingPunct="1">
              <a:lnSpc>
                <a:spcPct val="125000"/>
              </a:lnSpc>
              <a:defRPr/>
            </a:pPr>
            <a:r>
              <a:rPr lang="ru-RU" altLang="ru-RU" sz="2813" b="1" i="1" dirty="0">
                <a:latin typeface="+mj-lt"/>
              </a:rPr>
              <a:t> из них</a:t>
            </a:r>
            <a:r>
              <a:rPr lang="en-US" altLang="ru-RU" sz="2813" b="1" i="1" dirty="0">
                <a:latin typeface="+mj-lt"/>
              </a:rPr>
              <a:t>:</a:t>
            </a:r>
            <a:r>
              <a:rPr lang="ru-RU" altLang="ru-RU" sz="2813" b="1" i="1" dirty="0">
                <a:latin typeface="+mj-lt"/>
              </a:rPr>
              <a:t> на р/счете КФХ – </a:t>
            </a:r>
            <a:r>
              <a:rPr lang="ru-RU" altLang="ru-RU" sz="3375" b="1" i="1" dirty="0">
                <a:latin typeface="+mj-lt"/>
              </a:rPr>
              <a:t>10%</a:t>
            </a:r>
          </a:p>
          <a:p>
            <a:pPr eaLnBrk="1" hangingPunct="1">
              <a:lnSpc>
                <a:spcPct val="125000"/>
              </a:lnSpc>
              <a:defRPr/>
            </a:pPr>
            <a:r>
              <a:rPr lang="ru-RU" altLang="ru-RU" sz="3375" b="1" i="1" dirty="0">
                <a:latin typeface="+mj-lt"/>
              </a:rPr>
              <a:t>               </a:t>
            </a:r>
            <a:r>
              <a:rPr lang="ru-RU" altLang="ru-RU" sz="2813" b="1" i="1" dirty="0">
                <a:latin typeface="+mj-lt"/>
              </a:rPr>
              <a:t>заемные </a:t>
            </a:r>
            <a:r>
              <a:rPr lang="ru-RU" altLang="ru-RU" sz="3375" b="1" i="1" dirty="0">
                <a:latin typeface="+mj-lt"/>
              </a:rPr>
              <a:t>– 20%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B5D877F-86A4-41CB-AA76-B589885433BD}"/>
              </a:ext>
            </a:extLst>
          </p:cNvPr>
          <p:cNvSpPr/>
          <p:nvPr/>
        </p:nvSpPr>
        <p:spPr>
          <a:xfrm>
            <a:off x="354" y="0"/>
            <a:ext cx="5721384" cy="1687618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129F62-E8DB-4B4E-AA90-BDC0FD5D46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906" y="1971122"/>
            <a:ext cx="12038790" cy="5261529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ru-RU" altLang="ru-RU" sz="1969" b="1" i="1" u="sng" dirty="0">
                <a:latin typeface="+mj-lt"/>
              </a:rPr>
              <a:t>1) Семейная ферма</a:t>
            </a:r>
            <a:r>
              <a:rPr lang="ru-RU" altLang="ru-RU" sz="1828" u="sng" dirty="0">
                <a:latin typeface="+mj-lt"/>
              </a:rPr>
              <a:t> </a:t>
            </a:r>
            <a:r>
              <a:rPr lang="ru-RU" altLang="ru-RU" sz="1828" dirty="0">
                <a:latin typeface="+mj-lt"/>
              </a:rPr>
              <a:t>– хозяйство, основанное на </a:t>
            </a:r>
            <a:r>
              <a:rPr lang="ru-RU" altLang="ru-RU" sz="1828" u="sng" dirty="0">
                <a:latin typeface="+mj-lt"/>
              </a:rPr>
              <a:t>участии главы и членов хозяйства</a:t>
            </a:r>
            <a:r>
              <a:rPr lang="ru-RU" altLang="ru-RU" sz="1828" dirty="0">
                <a:latin typeface="+mj-lt"/>
              </a:rPr>
              <a:t>, состоящих в родстве </a:t>
            </a:r>
            <a:br>
              <a:rPr lang="ru-RU" altLang="ru-RU" sz="1828" dirty="0">
                <a:latin typeface="+mj-lt"/>
              </a:rPr>
            </a:br>
            <a:r>
              <a:rPr lang="ru-RU" altLang="ru-RU" sz="1828" dirty="0">
                <a:latin typeface="+mj-lt"/>
              </a:rPr>
              <a:t>(</a:t>
            </a:r>
            <a:r>
              <a:rPr lang="ru-RU" altLang="ru-RU" sz="1828" b="1" dirty="0">
                <a:latin typeface="+mj-lt"/>
              </a:rPr>
              <a:t>не менее 2-х</a:t>
            </a:r>
            <a:r>
              <a:rPr lang="ru-RU" altLang="ru-RU" sz="1828" dirty="0">
                <a:latin typeface="+mj-lt"/>
              </a:rPr>
              <a:t>, включая главу), совместно осуществляющие производственную деятельность</a:t>
            </a:r>
          </a:p>
          <a:p>
            <a:pPr marL="0" indent="0">
              <a:buNone/>
              <a:defRPr/>
            </a:pPr>
            <a:endParaRPr lang="ru-RU" altLang="ru-RU" sz="1828" dirty="0">
              <a:latin typeface="+mj-lt"/>
            </a:endParaRPr>
          </a:p>
          <a:p>
            <a:pPr marL="0" indent="0">
              <a:buNone/>
              <a:defRPr/>
            </a:pPr>
            <a:r>
              <a:rPr lang="ru-RU" altLang="ru-RU" sz="1828" dirty="0">
                <a:latin typeface="+mj-lt"/>
              </a:rPr>
              <a:t>2) Регистрация хозяйства на </a:t>
            </a:r>
            <a:r>
              <a:rPr lang="ru-RU" altLang="ru-RU" sz="1828" b="1" dirty="0">
                <a:latin typeface="+mj-lt"/>
              </a:rPr>
              <a:t>сельской территории  или сельской агломерации</a:t>
            </a:r>
          </a:p>
          <a:p>
            <a:pPr marL="0" indent="0">
              <a:buNone/>
              <a:defRPr/>
            </a:pPr>
            <a:endParaRPr lang="ru-RU" altLang="ru-RU" sz="1828" b="1" dirty="0">
              <a:latin typeface="+mj-lt"/>
            </a:endParaRPr>
          </a:p>
          <a:p>
            <a:pPr marL="0" indent="0">
              <a:buNone/>
              <a:defRPr/>
            </a:pPr>
            <a:r>
              <a:rPr lang="ru-RU" altLang="ru-RU" sz="1828" b="1" dirty="0">
                <a:latin typeface="+mj-lt"/>
              </a:rPr>
              <a:t>3) ОКВЭД  </a:t>
            </a:r>
            <a:r>
              <a:rPr lang="ru-RU" altLang="ru-RU" sz="1828" dirty="0">
                <a:latin typeface="+mj-lt"/>
              </a:rPr>
              <a:t>по классу 01 и классу 10</a:t>
            </a:r>
          </a:p>
          <a:p>
            <a:pPr marL="0" indent="0">
              <a:buNone/>
              <a:defRPr/>
            </a:pPr>
            <a:endParaRPr lang="ru-RU" altLang="ru-RU" sz="1828" b="1" dirty="0">
              <a:latin typeface="+mj-lt"/>
            </a:endParaRPr>
          </a:p>
          <a:p>
            <a:pPr marL="0" indent="0">
              <a:buNone/>
              <a:defRPr/>
            </a:pPr>
            <a:r>
              <a:rPr lang="ru-RU" altLang="ru-RU" sz="1828" dirty="0">
                <a:latin typeface="+mj-lt"/>
              </a:rPr>
              <a:t>4) Оплата не менее 30% стоимости каждого Приобретения</a:t>
            </a:r>
          </a:p>
          <a:p>
            <a:pPr marL="0" indent="0">
              <a:buNone/>
              <a:defRPr/>
            </a:pPr>
            <a:endParaRPr lang="ru-RU" altLang="ru-RU" sz="1828" dirty="0">
              <a:latin typeface="+mj-lt"/>
            </a:endParaRPr>
          </a:p>
          <a:p>
            <a:pPr marL="0" indent="0">
              <a:buNone/>
              <a:defRPr/>
            </a:pPr>
            <a:r>
              <a:rPr lang="ru-RU" altLang="ru-RU" sz="1828" dirty="0">
                <a:latin typeface="+mj-lt"/>
              </a:rPr>
              <a:t>5) Осуществление деятельности на сельской территории или территории сельской агломерации</a:t>
            </a:r>
          </a:p>
          <a:p>
            <a:pPr marL="0" indent="0" algn="ctr">
              <a:spcAft>
                <a:spcPts val="844"/>
              </a:spcAft>
              <a:buNone/>
              <a:defRPr/>
            </a:pPr>
            <a:r>
              <a:rPr lang="ru-RU" sz="1969" b="1" i="1" u="sng" dirty="0">
                <a:solidFill>
                  <a:srgbClr val="FF0000"/>
                </a:solidFill>
              </a:rPr>
              <a:t>На дату подачи заявки: </a:t>
            </a:r>
          </a:p>
          <a:p>
            <a:pPr marL="321434" indent="-321434">
              <a:buFont typeface="Arial" charset="0"/>
              <a:buAutoNum type="arabicParenR"/>
              <a:defRPr/>
            </a:pPr>
            <a:r>
              <a:rPr lang="ru-RU" altLang="ru-RU" sz="1828" dirty="0">
                <a:latin typeface="+mj-lt"/>
              </a:rPr>
              <a:t>Отсутствие просроченной </a:t>
            </a:r>
            <a:r>
              <a:rPr lang="ru-RU" altLang="ru-RU" sz="1828" b="1" dirty="0">
                <a:latin typeface="+mj-lt"/>
              </a:rPr>
              <a:t>задолженности</a:t>
            </a:r>
            <a:r>
              <a:rPr lang="ru-RU" altLang="ru-RU" sz="1828" dirty="0">
                <a:latin typeface="+mj-lt"/>
              </a:rPr>
              <a:t> по налогам и сборам </a:t>
            </a:r>
            <a:r>
              <a:rPr lang="ru-RU" altLang="ru-RU" sz="1828" b="1" dirty="0">
                <a:latin typeface="+mj-lt"/>
              </a:rPr>
              <a:t>более 10 тыс. рублей</a:t>
            </a:r>
          </a:p>
          <a:p>
            <a:pPr marL="0" indent="0" algn="ctr">
              <a:buNone/>
              <a:defRPr/>
            </a:pPr>
            <a:r>
              <a:rPr lang="ru-RU" sz="1547" i="1" dirty="0">
                <a:solidFill>
                  <a:srgbClr val="FF0000"/>
                </a:solidFill>
              </a:rPr>
              <a:t>Приобретение имущества, ранее приобретенного с участием средств государственной поддержки,</a:t>
            </a:r>
          </a:p>
          <a:p>
            <a:pPr marL="0" indent="0" algn="ctr">
              <a:buNone/>
              <a:defRPr/>
            </a:pPr>
            <a:r>
              <a:rPr lang="ru-RU" sz="1547" i="1" dirty="0">
                <a:solidFill>
                  <a:srgbClr val="FF0000"/>
                </a:solidFill>
              </a:rPr>
              <a:t> за счет средств гранта не допускается.</a:t>
            </a:r>
          </a:p>
          <a:p>
            <a:pPr marL="321434" indent="-321434">
              <a:buFont typeface="Arial" charset="0"/>
              <a:buAutoNum type="arabicParenR"/>
              <a:defRPr/>
            </a:pPr>
            <a:endParaRPr lang="ru-RU" sz="1828" dirty="0">
              <a:latin typeface="+mj-lt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EE75157-588E-4FE7-8315-1896EEC20945}"/>
              </a:ext>
            </a:extLst>
          </p:cNvPr>
          <p:cNvSpPr/>
          <p:nvPr/>
        </p:nvSpPr>
        <p:spPr>
          <a:xfrm>
            <a:off x="-50989" y="62505"/>
            <a:ext cx="6884412" cy="1909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3937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условия  для участия в отборе</a:t>
            </a:r>
            <a:br>
              <a:rPr lang="ru-RU" altLang="ru-RU" sz="3937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937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F9E8BCD-B67A-46EB-8A78-832A7E04A7D4}"/>
              </a:ext>
            </a:extLst>
          </p:cNvPr>
          <p:cNvSpPr/>
          <p:nvPr/>
        </p:nvSpPr>
        <p:spPr>
          <a:xfrm>
            <a:off x="6025330" y="388420"/>
            <a:ext cx="6480365" cy="910778"/>
          </a:xfrm>
          <a:prstGeom prst="rect">
            <a:avLst/>
          </a:prstGeom>
          <a:solidFill>
            <a:schemeClr val="bg1"/>
          </a:solidFill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altLang="ru-RU" sz="2249" b="1" u="sng" dirty="0">
                <a:solidFill>
                  <a:schemeClr val="tx1"/>
                </a:solidFill>
              </a:rPr>
              <a:t>УЧАСТНИК</a:t>
            </a:r>
            <a:r>
              <a:rPr lang="ru-RU" altLang="ru-RU" sz="2249" b="1" dirty="0">
                <a:solidFill>
                  <a:schemeClr val="tx1"/>
                </a:solidFill>
              </a:rPr>
              <a:t> - ИП ГКФХ, ИП (деятельность превышает 12 мес.</a:t>
            </a:r>
            <a:r>
              <a:rPr lang="ru-RU" altLang="ru-RU" sz="2249" b="1" dirty="0">
                <a:solidFill>
                  <a:srgbClr val="FF0000"/>
                </a:solidFill>
              </a:rPr>
              <a:t> </a:t>
            </a:r>
            <a:r>
              <a:rPr lang="ru-RU" altLang="ru-RU" sz="2249" b="1" dirty="0">
                <a:solidFill>
                  <a:schemeClr val="tx1"/>
                </a:solidFill>
              </a:rPr>
              <a:t>с даты регистрации)</a:t>
            </a:r>
            <a:endParaRPr lang="ru-RU" sz="2249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0" y="1048969"/>
            <a:ext cx="2543175" cy="1054100"/>
          </a:xfrm>
        </p:spPr>
        <p:txBody>
          <a:bodyPr>
            <a:noAutofit/>
          </a:bodyPr>
          <a:lstStyle/>
          <a:p>
            <a:pPr algn="l"/>
            <a:r>
              <a:rPr lang="ru-RU" sz="2320" dirty="0">
                <a:solidFill>
                  <a:schemeClr val="bg1"/>
                </a:solidFill>
              </a:rPr>
              <a:t>Информационно-методологический </a:t>
            </a:r>
            <a:br>
              <a:rPr lang="ru-RU" sz="2320" dirty="0">
                <a:solidFill>
                  <a:schemeClr val="bg1"/>
                </a:solidFill>
              </a:rPr>
            </a:br>
            <a:r>
              <a:rPr lang="ru-RU" sz="2320" dirty="0">
                <a:solidFill>
                  <a:schemeClr val="bg1"/>
                </a:solidFill>
              </a:rPr>
              <a:t>центр </a:t>
            </a:r>
          </a:p>
        </p:txBody>
      </p:sp>
      <p:sp>
        <p:nvSpPr>
          <p:cNvPr id="21" name="Объект 3"/>
          <p:cNvSpPr txBox="1">
            <a:spLocks/>
          </p:cNvSpPr>
          <p:nvPr/>
        </p:nvSpPr>
        <p:spPr>
          <a:xfrm>
            <a:off x="6984425" y="2571648"/>
            <a:ext cx="6017655" cy="59254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устойчивого развития сельских территорий </a:t>
            </a:r>
          </a:p>
          <a:p>
            <a:endParaRPr lang="ru-RU" sz="1476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53796" y="3181949"/>
            <a:ext cx="1050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90B616"/>
                </a:solidFill>
              </a:rPr>
              <a:t>МИССИЯ</a:t>
            </a:r>
          </a:p>
        </p:txBody>
      </p:sp>
      <p:sp>
        <p:nvSpPr>
          <p:cNvPr id="27" name="Пятиугольник 26"/>
          <p:cNvSpPr/>
          <p:nvPr/>
        </p:nvSpPr>
        <p:spPr>
          <a:xfrm>
            <a:off x="578848" y="1960141"/>
            <a:ext cx="3959893" cy="4279055"/>
          </a:xfrm>
          <a:prstGeom prst="homePlate">
            <a:avLst>
              <a:gd name="adj" fmla="val 20519"/>
            </a:avLst>
          </a:prstGeom>
          <a:noFill/>
          <a:ln>
            <a:solidFill>
              <a:srgbClr val="90B616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3523" tIns="18238" rIns="233523" bIns="18238" numCol="1" spcCol="1270" anchor="ctr" anchorCtr="0">
            <a:noAutofit/>
          </a:bodyPr>
          <a:lstStyle/>
          <a:p>
            <a:pPr marL="301352" indent="-301352" defTabSz="750032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Создано</a:t>
            </a:r>
          </a:p>
          <a:p>
            <a:pPr defTabSz="750032">
              <a:lnSpc>
                <a:spcPct val="90000"/>
              </a:lnSpc>
              <a:spcAft>
                <a:spcPct val="35000"/>
              </a:spcAft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Правительством Республики Бурятия</a:t>
            </a:r>
          </a:p>
          <a:p>
            <a:pPr marL="301352" indent="-301352" defTabSz="750032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Учредитель</a:t>
            </a:r>
          </a:p>
          <a:p>
            <a:pPr defTabSz="750032">
              <a:lnSpc>
                <a:spcPct val="90000"/>
              </a:lnSpc>
              <a:spcAft>
                <a:spcPct val="35000"/>
              </a:spcAft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сельского хозяйства и продовольствия</a:t>
            </a:r>
          </a:p>
          <a:p>
            <a:pPr marL="301352" indent="-301352" defTabSz="750032">
              <a:lnSpc>
                <a:spcPct val="90000"/>
              </a:lnSpc>
              <a:spcAft>
                <a:spcPct val="35000"/>
              </a:spcAft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финансирования</a:t>
            </a:r>
          </a:p>
          <a:p>
            <a:pPr defTabSz="750032">
              <a:lnSpc>
                <a:spcPct val="90000"/>
              </a:lnSpc>
              <a:spcAft>
                <a:spcPct val="35000"/>
              </a:spcAft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выполнение государственного задания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725863" y="2571648"/>
            <a:ext cx="706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90B616"/>
                </a:solidFill>
              </a:rPr>
              <a:t>ЦЕЛЬ</a:t>
            </a:r>
          </a:p>
        </p:txBody>
      </p:sp>
      <p:sp>
        <p:nvSpPr>
          <p:cNvPr id="29" name="Объект 3"/>
          <p:cNvSpPr txBox="1">
            <a:spLocks/>
          </p:cNvSpPr>
          <p:nvPr/>
        </p:nvSpPr>
        <p:spPr>
          <a:xfrm>
            <a:off x="6984425" y="3185814"/>
            <a:ext cx="5781654" cy="756781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максимально комфортной бизнес-среды для реализации проектов в агропромышленном комплексе</a:t>
            </a:r>
          </a:p>
          <a:p>
            <a:endParaRPr lang="ru-RU" sz="1476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76416" y="3998671"/>
            <a:ext cx="2695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90B616"/>
                </a:solidFill>
              </a:rPr>
              <a:t>НАПРАВЛЕНИЯ РАБОТЫ</a:t>
            </a:r>
          </a:p>
        </p:txBody>
      </p:sp>
      <p:sp>
        <p:nvSpPr>
          <p:cNvPr id="15" name="Объект 3"/>
          <p:cNvSpPr txBox="1">
            <a:spLocks/>
          </p:cNvSpPr>
          <p:nvPr/>
        </p:nvSpPr>
        <p:spPr>
          <a:xfrm>
            <a:off x="5336577" y="4515410"/>
            <a:ext cx="1846188" cy="7867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0B616"/>
            </a:solidFill>
          </a:ln>
        </p:spPr>
        <p:txBody>
          <a:bodyPr vert="horz" lIns="96435" tIns="48218" rIns="96435" bIns="4821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76" dirty="0">
                <a:solidFill>
                  <a:schemeClr val="bg2">
                    <a:lumMod val="25000"/>
                  </a:schemeClr>
                </a:solidFill>
              </a:rPr>
              <a:t>ИНФОРМАЦИОННО-КОНСУЛЬТАЦИОННЫЕ УСЛУГИ</a:t>
            </a:r>
          </a:p>
        </p:txBody>
      </p:sp>
      <p:sp>
        <p:nvSpPr>
          <p:cNvPr id="16" name="Объект 3"/>
          <p:cNvSpPr txBox="1">
            <a:spLocks/>
          </p:cNvSpPr>
          <p:nvPr/>
        </p:nvSpPr>
        <p:spPr>
          <a:xfrm>
            <a:off x="7323375" y="4521463"/>
            <a:ext cx="1800805" cy="7806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0B616"/>
            </a:solidFill>
          </a:ln>
        </p:spPr>
        <p:txBody>
          <a:bodyPr vert="horz" lIns="96435" tIns="48218" rIns="96435" bIns="4821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76" dirty="0">
                <a:solidFill>
                  <a:schemeClr val="bg2">
                    <a:lumMod val="25000"/>
                  </a:schemeClr>
                </a:solidFill>
              </a:rPr>
              <a:t>СОПРОВОЖДЕНИЕ ПРОЕКТОВ</a:t>
            </a:r>
          </a:p>
        </p:txBody>
      </p:sp>
      <p:sp>
        <p:nvSpPr>
          <p:cNvPr id="17" name="Объект 3"/>
          <p:cNvSpPr txBox="1">
            <a:spLocks/>
          </p:cNvSpPr>
          <p:nvPr/>
        </p:nvSpPr>
        <p:spPr>
          <a:xfrm>
            <a:off x="9264791" y="4521464"/>
            <a:ext cx="1797032" cy="7806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0B616"/>
            </a:solidFill>
          </a:ln>
        </p:spPr>
        <p:txBody>
          <a:bodyPr vert="horz" lIns="96435" tIns="48218" rIns="96435" bIns="4821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76" dirty="0">
                <a:solidFill>
                  <a:schemeClr val="bg2">
                    <a:lumMod val="25000"/>
                  </a:schemeClr>
                </a:solidFill>
              </a:rPr>
              <a:t>СЕМИНАРЫ</a:t>
            </a:r>
          </a:p>
          <a:p>
            <a:endParaRPr lang="ru-RU" sz="1476" dirty="0"/>
          </a:p>
        </p:txBody>
      </p:sp>
      <p:sp>
        <p:nvSpPr>
          <p:cNvPr id="18" name="Объект 3"/>
          <p:cNvSpPr txBox="1">
            <a:spLocks/>
          </p:cNvSpPr>
          <p:nvPr/>
        </p:nvSpPr>
        <p:spPr>
          <a:xfrm>
            <a:off x="6259670" y="5543086"/>
            <a:ext cx="1846188" cy="7806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0B616"/>
            </a:solidFill>
          </a:ln>
        </p:spPr>
        <p:txBody>
          <a:bodyPr vert="horz" lIns="96435" tIns="48218" rIns="96435" bIns="4821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76" dirty="0">
                <a:solidFill>
                  <a:schemeClr val="bg2">
                    <a:lumMod val="25000"/>
                  </a:schemeClr>
                </a:solidFill>
              </a:rPr>
              <a:t>ПРАКТИЧЕСКАЯ ПОМОЩЬ</a:t>
            </a:r>
          </a:p>
        </p:txBody>
      </p:sp>
      <p:sp>
        <p:nvSpPr>
          <p:cNvPr id="19" name="Объект 3"/>
          <p:cNvSpPr txBox="1">
            <a:spLocks/>
          </p:cNvSpPr>
          <p:nvPr/>
        </p:nvSpPr>
        <p:spPr>
          <a:xfrm>
            <a:off x="8279197" y="5543086"/>
            <a:ext cx="1846188" cy="7806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0B616"/>
            </a:solidFill>
          </a:ln>
        </p:spPr>
        <p:txBody>
          <a:bodyPr vert="horz" lIns="96435" tIns="48218" rIns="96435" bIns="4821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76" dirty="0">
                <a:solidFill>
                  <a:schemeClr val="bg2">
                    <a:lumMod val="25000"/>
                  </a:schemeClr>
                </a:solidFill>
              </a:rPr>
              <a:t>ИМИДЖЕВЫЕ МЕРОПРИЯТИЯ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5A82E3F-D745-4BA2-A674-985332BB574A}"/>
              </a:ext>
            </a:extLst>
          </p:cNvPr>
          <p:cNvSpPr txBox="1"/>
          <p:nvPr/>
        </p:nvSpPr>
        <p:spPr>
          <a:xfrm>
            <a:off x="176540" y="80854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ГБУ ИМЦ РБ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C14AE3C-D33A-4678-AF0A-D0B22E1179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044" y="728791"/>
            <a:ext cx="2543175" cy="169445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F97AB67-3E96-407D-BE5D-FC45556AD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231" y="728791"/>
            <a:ext cx="2543175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севная кампания-2020">
            <a:extLst>
              <a:ext uri="{FF2B5EF4-FFF2-40B4-BE49-F238E27FC236}">
                <a16:creationId xmlns:a16="http://schemas.microsoft.com/office/drawing/2014/main" id="{8B7C090E-3512-4A10-93CB-945F560A6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741" y="728791"/>
            <a:ext cx="2259400" cy="169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28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  <p:bldP spid="27" grpId="0" animBg="1"/>
      <p:bldP spid="28" grpId="0"/>
      <p:bldP spid="29" grpId="0"/>
      <p:bldP spid="30" grpId="0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58418DC-2397-4205-9E7C-27C9FF34DBCC}"/>
              </a:ext>
            </a:extLst>
          </p:cNvPr>
          <p:cNvSpPr/>
          <p:nvPr/>
        </p:nvSpPr>
        <p:spPr>
          <a:xfrm>
            <a:off x="353" y="0"/>
            <a:ext cx="5922291" cy="1687618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5F5CD11-18E7-42EA-AE9A-25F220AE6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" y="535753"/>
            <a:ext cx="6225884" cy="1256785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altLang="ru-RU" sz="5062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ЗАТРАТ</a:t>
            </a:r>
            <a:br>
              <a:rPr lang="ru-RU" altLang="ru-RU" sz="5062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062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E50058A-F99F-4C2F-ADD6-3094F7568484}"/>
              </a:ext>
            </a:extLst>
          </p:cNvPr>
          <p:cNvSpPr/>
          <p:nvPr/>
        </p:nvSpPr>
        <p:spPr>
          <a:xfrm>
            <a:off x="165543" y="2680992"/>
            <a:ext cx="4136451" cy="1001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Разработка ПСД для строительства (реконструкции)  производственных объектов </a:t>
            </a:r>
            <a:r>
              <a:rPr lang="ru-RU" altLang="ru-RU" sz="844" dirty="0">
                <a:latin typeface="+mj-lt"/>
              </a:rPr>
              <a:t>(копия положительного заключения проверки достоверности определения сметной стоимости)</a:t>
            </a:r>
            <a:endParaRPr lang="ru-RU" altLang="ru-RU" sz="1687" dirty="0">
              <a:latin typeface="+mj-lt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EF45BF3-2677-44C3-86D1-ABAA27A020C6}"/>
              </a:ext>
            </a:extLst>
          </p:cNvPr>
          <p:cNvSpPr/>
          <p:nvPr/>
        </p:nvSpPr>
        <p:spPr>
          <a:xfrm>
            <a:off x="354" y="4824000"/>
            <a:ext cx="3265855" cy="2169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87" dirty="0">
                <a:latin typeface="+mj-lt"/>
              </a:rPr>
              <a:t>Покупка, строительство, реконструкция или модернизация  производственных объектов, в том числе монтаж модульных производственных объектов по производству, переработке продукции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DC98E26-0CC9-4DDF-9B00-831AA5C7507C}"/>
              </a:ext>
            </a:extLst>
          </p:cNvPr>
          <p:cNvSpPr/>
          <p:nvPr/>
        </p:nvSpPr>
        <p:spPr>
          <a:xfrm>
            <a:off x="10050165" y="4966868"/>
            <a:ext cx="2672063" cy="13904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8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Комплектация объектов для производства, хранения  переработки с/х продукции  оборудованием (+ монтаж)</a:t>
            </a:r>
          </a:p>
        </p:txBody>
      </p:sp>
      <p:pic>
        <p:nvPicPr>
          <p:cNvPr id="27655" name="Picture 25" descr="C:\Users\1\Desktop\_17583-1.jpg">
            <a:extLst>
              <a:ext uri="{FF2B5EF4-FFF2-40B4-BE49-F238E27FC236}">
                <a16:creationId xmlns:a16="http://schemas.microsoft.com/office/drawing/2014/main" id="{B0BCC5F5-CA39-4213-95A5-3B619083E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11"/>
          <a:stretch>
            <a:fillRect/>
          </a:stretch>
        </p:blipFill>
        <p:spPr bwMode="auto">
          <a:xfrm>
            <a:off x="1011586" y="3794910"/>
            <a:ext cx="1158562" cy="95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26" descr="C:\Users\1\Desktop\1.jpg">
            <a:extLst>
              <a:ext uri="{FF2B5EF4-FFF2-40B4-BE49-F238E27FC236}">
                <a16:creationId xmlns:a16="http://schemas.microsoft.com/office/drawing/2014/main" id="{CB4457D4-0CEF-4243-ACD9-E1A8B7208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83"/>
          <a:stretch>
            <a:fillRect/>
          </a:stretch>
        </p:blipFill>
        <p:spPr bwMode="auto">
          <a:xfrm>
            <a:off x="1011585" y="1759052"/>
            <a:ext cx="937566" cy="81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2319298-D042-4E88-90AC-04E7DA12E13F}"/>
              </a:ext>
            </a:extLst>
          </p:cNvPr>
          <p:cNvSpPr/>
          <p:nvPr/>
        </p:nvSpPr>
        <p:spPr>
          <a:xfrm>
            <a:off x="5415912" y="5435650"/>
            <a:ext cx="2631882" cy="11308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latin typeface="+mj-lt"/>
              </a:rPr>
              <a:t>Приобретение земель с/х назначения , находящихся в муниципальной собственности</a:t>
            </a:r>
          </a:p>
        </p:txBody>
      </p:sp>
      <p:pic>
        <p:nvPicPr>
          <p:cNvPr id="27658" name="Picture 20" descr="Картинки по запросу картинка солнечная батарея">
            <a:extLst>
              <a:ext uri="{FF2B5EF4-FFF2-40B4-BE49-F238E27FC236}">
                <a16:creationId xmlns:a16="http://schemas.microsoft.com/office/drawing/2014/main" id="{99788EF5-429A-4140-814F-7BBA26553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00" y="1645206"/>
            <a:ext cx="799164" cy="103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84338A9-5054-4C2D-8EB8-D181EA3B11C7}"/>
              </a:ext>
            </a:extLst>
          </p:cNvPr>
          <p:cNvSpPr/>
          <p:nvPr/>
        </p:nvSpPr>
        <p:spPr>
          <a:xfrm>
            <a:off x="9978732" y="2886366"/>
            <a:ext cx="2672063" cy="8712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buClr>
                <a:srgbClr val="008080"/>
              </a:buClr>
              <a:buSzPct val="120000"/>
              <a:defRPr/>
            </a:pPr>
            <a:r>
              <a:rPr lang="ru-RU" altLang="ru-RU" sz="1687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Покупка автономных источников электро- и водоснабжения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56FBE9F-EE4B-4419-A9DE-C5F6AC7B480B}"/>
              </a:ext>
            </a:extLst>
          </p:cNvPr>
          <p:cNvSpPr/>
          <p:nvPr/>
        </p:nvSpPr>
        <p:spPr>
          <a:xfrm>
            <a:off x="4971685" y="2430975"/>
            <a:ext cx="3870807" cy="19096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87" dirty="0">
                <a:latin typeface="+mj-lt"/>
              </a:rPr>
              <a:t>Погашение не более 20 % </a:t>
            </a:r>
          </a:p>
          <a:p>
            <a:pPr>
              <a:defRPr/>
            </a:pPr>
            <a:r>
              <a:rPr lang="ru-RU" sz="1687" dirty="0">
                <a:latin typeface="+mj-lt"/>
              </a:rPr>
              <a:t>привлекаемого льготного </a:t>
            </a:r>
          </a:p>
          <a:p>
            <a:pPr>
              <a:defRPr/>
            </a:pPr>
            <a:r>
              <a:rPr lang="ru-RU" sz="1687" dirty="0">
                <a:latin typeface="+mj-lt"/>
              </a:rPr>
              <a:t>инвестиционного кредита, уплата % по кредиту </a:t>
            </a:r>
            <a:r>
              <a:rPr lang="ru-RU" sz="1125" dirty="0">
                <a:latin typeface="+mj-lt"/>
              </a:rPr>
              <a:t>(срок для уплаты % – 18 мес. с даты получения гранта). </a:t>
            </a:r>
            <a:r>
              <a:rPr lang="ru-RU" sz="1687" dirty="0">
                <a:latin typeface="+mj-lt"/>
              </a:rPr>
              <a:t>В том числе займа полученного в с/х потребительском кредитном кооперативе</a:t>
            </a:r>
          </a:p>
        </p:txBody>
      </p:sp>
      <p:pic>
        <p:nvPicPr>
          <p:cNvPr id="27661" name="Picture 22" descr="Процент — Википедия">
            <a:extLst>
              <a:ext uri="{FF2B5EF4-FFF2-40B4-BE49-F238E27FC236}">
                <a16:creationId xmlns:a16="http://schemas.microsoft.com/office/drawing/2014/main" id="{E12FC79F-7E4E-40FE-8E36-022D21623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238" y="1797003"/>
            <a:ext cx="799164" cy="60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20" descr="Картинки по запросу иконка земельный участок">
            <a:extLst>
              <a:ext uri="{FF2B5EF4-FFF2-40B4-BE49-F238E27FC236}">
                <a16:creationId xmlns:a16="http://schemas.microsoft.com/office/drawing/2014/main" id="{389BA4A5-5412-4795-A39F-8167477F8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68"/>
          <a:stretch>
            <a:fillRect/>
          </a:stretch>
        </p:blipFill>
        <p:spPr bwMode="auto">
          <a:xfrm>
            <a:off x="5922645" y="4567286"/>
            <a:ext cx="1384025" cy="74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24" descr="Доильный аппарат TK2-AK Melasty передвижной 20 коров в час">
            <a:extLst>
              <a:ext uri="{FF2B5EF4-FFF2-40B4-BE49-F238E27FC236}">
                <a16:creationId xmlns:a16="http://schemas.microsoft.com/office/drawing/2014/main" id="{0FCED400-B236-4F5E-8C0B-3522388B6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632" y="3917688"/>
            <a:ext cx="1087129" cy="1022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9566533-5F5B-41D5-A8EF-A993061C661E}"/>
              </a:ext>
            </a:extLst>
          </p:cNvPr>
          <p:cNvSpPr/>
          <p:nvPr/>
        </p:nvSpPr>
        <p:spPr>
          <a:xfrm>
            <a:off x="353" y="0"/>
            <a:ext cx="5922291" cy="1687618"/>
          </a:xfrm>
          <a:prstGeom prst="rect">
            <a:avLst/>
          </a:prstGeom>
          <a:solidFill>
            <a:srgbClr val="90B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45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8C563-381F-4458-98B8-7A11A249C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" y="354938"/>
            <a:ext cx="5937916" cy="754517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altLang="ru-RU" sz="5062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ОБЯЗАТЕЛЬСТВА</a:t>
            </a:r>
            <a:endParaRPr lang="ru-RU" sz="5062" dirty="0">
              <a:solidFill>
                <a:schemeClr val="bg1"/>
              </a:solidFill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23722CEA-8035-44FA-BF27-57E53BBF4CF3}"/>
              </a:ext>
            </a:extLst>
          </p:cNvPr>
          <p:cNvGraphicFramePr>
            <a:graphicFrameLocks noGrp="1"/>
          </p:cNvGraphicFramePr>
          <p:nvPr/>
        </p:nvGraphicFramePr>
        <p:xfrm>
          <a:off x="962474" y="1567074"/>
          <a:ext cx="10328849" cy="4671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83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5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697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Наименование </a:t>
                      </a:r>
                    </a:p>
                  </a:txBody>
                  <a:tcPr marL="128589" marR="128589" marT="64304" marB="64304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chemeClr val="bg1"/>
                          </a:solidFill>
                        </a:rPr>
                        <a:t>Показатель</a:t>
                      </a:r>
                    </a:p>
                  </a:txBody>
                  <a:tcPr marL="128589" marR="128589" marT="64304" marB="64304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4744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/>
                        <a:t>Использовать грант +</a:t>
                      </a:r>
                      <a:r>
                        <a:rPr lang="ru-RU" sz="2000" b="1" baseline="0" dirty="0"/>
                        <a:t> отчет (</a:t>
                      </a:r>
                      <a:r>
                        <a:rPr lang="ru-RU" sz="2000" b="1" baseline="0" dirty="0">
                          <a:solidFill>
                            <a:srgbClr val="FF0000"/>
                          </a:solidFill>
                        </a:rPr>
                        <a:t>в случае строительства/реконструкции – акт ввода в эксплуатацию обязателен</a:t>
                      </a:r>
                      <a:r>
                        <a:rPr lang="ru-RU" sz="2000" b="1" baseline="0" dirty="0"/>
                        <a:t> )</a:t>
                      </a:r>
                      <a:endParaRPr lang="ru-RU" sz="2000" b="1" dirty="0"/>
                    </a:p>
                  </a:txBody>
                  <a:tcPr marL="128589" marR="128589" marT="64304" marB="6430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 в течении 24 месяцев + 6 месяцев</a:t>
                      </a:r>
                    </a:p>
                  </a:txBody>
                  <a:tcPr marL="128589" marR="128589" marT="64304" marB="6430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812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/>
                        <a:t>Осуществлять деятельность </a:t>
                      </a:r>
                    </a:p>
                  </a:txBody>
                  <a:tcPr marL="128589" marR="128589" marT="64304" marB="6430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 не менее 5 лет</a:t>
                      </a:r>
                    </a:p>
                  </a:txBody>
                  <a:tcPr marL="128589" marR="128589" marT="64304" marB="6430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4744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/>
                        <a:t>Создание постоянных рабочих мест </a:t>
                      </a:r>
                    </a:p>
                    <a:p>
                      <a:pPr algn="l"/>
                      <a:r>
                        <a:rPr lang="ru-RU" sz="2000" b="1" dirty="0"/>
                        <a:t>(не позднее 24 мес. со дня получения)</a:t>
                      </a:r>
                    </a:p>
                  </a:txBody>
                  <a:tcPr marL="128589" marR="128589" marT="64304" marB="6430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baseline="0" dirty="0"/>
                        <a:t>На каждые 10,0 млн.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baseline="0" dirty="0"/>
                        <a:t> гранта-1 рабочее место</a:t>
                      </a:r>
                    </a:p>
                  </a:txBody>
                  <a:tcPr marL="128589" marR="128589" marT="64304" marB="6430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986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/>
                        <a:t>Сохранение рабочих мест</a:t>
                      </a:r>
                    </a:p>
                  </a:txBody>
                  <a:tcPr marL="128589" marR="128589" marT="64304" marB="6430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/>
                        <a:t>не менее 5 лет</a:t>
                      </a:r>
                    </a:p>
                  </a:txBody>
                  <a:tcPr marL="128589" marR="128589" marT="64304" marB="6430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9921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/>
                        <a:t>Отчет о выполнении индикаторов Соглашения  в МСХ</a:t>
                      </a:r>
                    </a:p>
                  </a:txBody>
                  <a:tcPr marL="128589" marR="128589" marT="64304" marB="6430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/>
                        <a:t>2 раза в год</a:t>
                      </a:r>
                    </a:p>
                    <a:p>
                      <a:pPr algn="ctr"/>
                      <a:r>
                        <a:rPr lang="ru-RU" sz="2000" b="1" baseline="0" dirty="0"/>
                        <a:t>(в течение 5 лет)</a:t>
                      </a:r>
                      <a:endParaRPr lang="ru-RU" sz="2000" b="1" dirty="0"/>
                    </a:p>
                  </a:txBody>
                  <a:tcPr marL="128589" marR="128589" marT="64304" marB="6430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2E605D0-CEBF-4D06-9A08-36BD0CB5C89F}"/>
              </a:ext>
            </a:extLst>
          </p:cNvPr>
          <p:cNvSpPr/>
          <p:nvPr/>
        </p:nvSpPr>
        <p:spPr>
          <a:xfrm>
            <a:off x="779426" y="6248207"/>
            <a:ext cx="10982913" cy="6767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266" b="1" i="1" dirty="0">
                <a:solidFill>
                  <a:schemeClr val="dk1"/>
                </a:solidFill>
              </a:rPr>
              <a:t>Имущество, приобретаемое с участием средств гранта, не подлежит продаже, дарению, передаче в аренду, пользование, обмену или взносу в виде пая, вклада или отчуждению иным образом, в соответствии с законодательством Российской Федерации, в течение 5 лет со дня получения гранта.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CA9A58-7E19-4FFD-9ED5-45F0D8B62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028" y="-849814"/>
            <a:ext cx="12942425" cy="862491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8D8B71-C7DF-4A00-B93F-0905C0EC1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27465" y="-913849"/>
            <a:ext cx="15145752" cy="8752982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D02C97E-A0A3-4B37-BDF7-0631D20D0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2355" y="2786680"/>
            <a:ext cx="9674041" cy="2664510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altLang="ru-RU" sz="696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ЖИВОТНОВОДСТВО</a:t>
            </a:r>
          </a:p>
        </p:txBody>
      </p:sp>
      <p:sp>
        <p:nvSpPr>
          <p:cNvPr id="5" name="Прямоугольник 6">
            <a:extLst>
              <a:ext uri="{FF2B5EF4-FFF2-40B4-BE49-F238E27FC236}">
                <a16:creationId xmlns:a16="http://schemas.microsoft.com/office/drawing/2014/main" id="{3BA54F64-642B-462B-8204-1376BB119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9301" y="5029781"/>
            <a:ext cx="8415768" cy="155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ru-RU" altLang="ru-RU" sz="3937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ПП РБ № 160 </a:t>
            </a:r>
          </a:p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ru-RU" altLang="ru-RU" sz="3937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 24.03.2023 г.</a:t>
            </a:r>
          </a:p>
        </p:txBody>
      </p:sp>
    </p:spTree>
    <p:extLst>
      <p:ext uri="{BB962C8B-B14F-4D97-AF65-F5344CB8AC3E}">
        <p14:creationId xmlns:p14="http://schemas.microsoft.com/office/powerpoint/2010/main" val="37239421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B8660FCA-9E63-45C2-814D-5AA62C07A1C6}"/>
              </a:ext>
            </a:extLst>
          </p:cNvPr>
          <p:cNvGraphicFramePr/>
          <p:nvPr/>
        </p:nvGraphicFramePr>
        <p:xfrm>
          <a:off x="515052" y="2260139"/>
          <a:ext cx="11067531" cy="4378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365090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695" b="1" dirty="0">
                <a:solidFill>
                  <a:sysClr val="window" lastClr="FFFFFF"/>
                </a:solidFill>
                <a:latin typeface="+mn-lt"/>
              </a:rPr>
              <a:t>Основные условия для получения субсидий</a:t>
            </a:r>
          </a:p>
        </p:txBody>
      </p:sp>
    </p:spTree>
    <p:extLst>
      <p:ext uri="{BB962C8B-B14F-4D97-AF65-F5344CB8AC3E}">
        <p14:creationId xmlns:p14="http://schemas.microsoft.com/office/powerpoint/2010/main" val="36888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1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11" grpId="0">
        <p:bldAsOne/>
      </p:bldGraphic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На финансовое обеспечение прироста продукции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978564"/>
          <a:ext cx="10771461" cy="4950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190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На финансовое обеспечение прироста продукции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978564"/>
          <a:ext cx="10771461" cy="4950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7AD4603-6071-4026-9448-0B22B74F73AB}"/>
              </a:ext>
            </a:extLst>
          </p:cNvPr>
          <p:cNvGrpSpPr/>
          <p:nvPr/>
        </p:nvGrpSpPr>
        <p:grpSpPr>
          <a:xfrm>
            <a:off x="4242816" y="3456238"/>
            <a:ext cx="6893735" cy="1551322"/>
            <a:chOff x="3676860" y="0"/>
            <a:chExt cx="6536640" cy="1277809"/>
          </a:xfrm>
        </p:grpSpPr>
        <p:sp>
          <p:nvSpPr>
            <p:cNvPr id="12" name="Прямоугольник: скругленные верхние углы 11">
              <a:extLst>
                <a:ext uri="{FF2B5EF4-FFF2-40B4-BE49-F238E27FC236}">
                  <a16:creationId xmlns:a16="http://schemas.microsoft.com/office/drawing/2014/main" id="{23FF1E35-219E-4D01-AEB9-F2EED2424CBC}"/>
                </a:ext>
              </a:extLst>
            </p:cNvPr>
            <p:cNvSpPr/>
            <p:nvPr/>
          </p:nvSpPr>
          <p:spPr>
            <a:xfrm rot="5400000">
              <a:off x="6306275" y="-2629415"/>
              <a:ext cx="1277809" cy="6536640"/>
            </a:xfrm>
            <a:prstGeom prst="round2SameRect">
              <a:avLst/>
            </a:prstGeom>
          </p:spPr>
          <p:style>
            <a:lnRef idx="2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id="{A5FDE1A0-41A6-462F-8079-448ECB575D01}"/>
                </a:ext>
              </a:extLst>
            </p:cNvPr>
            <p:cNvSpPr txBox="1"/>
            <p:nvPr/>
          </p:nvSpPr>
          <p:spPr>
            <a:xfrm>
              <a:off x="3676860" y="62377"/>
              <a:ext cx="6474263" cy="11530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1179" tIns="130590" rIns="261179" bIns="130590" numCol="1" spcCol="1270" anchor="ctr" anchorCtr="0">
              <a:noAutofit/>
            </a:bodyPr>
            <a:lstStyle/>
            <a:p>
              <a:pPr algn="just">
                <a:lnSpc>
                  <a:spcPts val="1160"/>
                </a:lnSpc>
                <a:defRPr/>
              </a:pPr>
              <a:endParaRPr lang="ru-RU" sz="1266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>
                <a:lnSpc>
                  <a:spcPts val="1160"/>
                </a:lnSpc>
                <a:defRPr/>
              </a:pPr>
              <a:endParaRPr lang="ru-RU" sz="1266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>
                <a:lnSpc>
                  <a:spcPts val="1160"/>
                </a:lnSpc>
                <a:defRPr/>
              </a:pPr>
              <a:r>
                <a:rPr lang="ru-RU" sz="1476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Ставка из расчета на 1 условную голову:</a:t>
              </a:r>
            </a:p>
            <a:p>
              <a:pPr marL="180811" indent="-180811" algn="just">
                <a:lnSpc>
                  <a:spcPts val="1160"/>
                </a:lnSpc>
                <a:buFontTx/>
                <a:buChar char="-"/>
                <a:defRPr/>
              </a:pPr>
              <a:r>
                <a:rPr lang="ru-RU" sz="1476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7190 руб. </a:t>
              </a:r>
              <a:r>
                <a:rPr lang="ru-RU" sz="1476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корову мясного направления; </a:t>
              </a:r>
            </a:p>
            <a:p>
              <a:pPr marL="180811" indent="-180811" algn="just">
                <a:lnSpc>
                  <a:spcPts val="1160"/>
                </a:lnSpc>
                <a:buFontTx/>
                <a:buChar char="-"/>
                <a:defRPr/>
              </a:pPr>
              <a:r>
                <a:rPr lang="ru-RU" sz="1476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2746 руб</a:t>
              </a:r>
              <a:r>
                <a:rPr lang="ru-RU" sz="1476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на овцематок и кобылиц.</a:t>
              </a:r>
            </a:p>
            <a:p>
              <a:pPr marL="180811" indent="-180811" algn="just">
                <a:buFont typeface="Wingdings" panose="05000000000000000000" pitchFamily="2" charset="2"/>
                <a:buChar char="ü"/>
              </a:pPr>
              <a:r>
                <a:rPr lang="ru-RU" sz="1476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Быть включенным в Перечень на поддержку племенного животноводства;</a:t>
              </a:r>
            </a:p>
            <a:p>
              <a:pPr marL="180811" indent="-180811" algn="just">
                <a:buFont typeface="Wingdings" panose="05000000000000000000" pitchFamily="2" charset="2"/>
                <a:buChar char="ü"/>
              </a:pPr>
              <a:r>
                <a:rPr lang="ru-RU" sz="1476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Сохранение или увеличение племенного маточного поголовья сельскохозяйственных животных по состоянию на 01.01.2025 г. к уровню предыдущего года.</a:t>
              </a:r>
            </a:p>
            <a:p>
              <a:pPr marL="180811" indent="-180811" algn="just">
                <a:lnSpc>
                  <a:spcPts val="1160"/>
                </a:lnSpc>
                <a:buFontTx/>
                <a:buChar char="-"/>
                <a:defRPr/>
              </a:pPr>
              <a:endParaRPr lang="ru-RU" sz="1476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20541" lvl="1" indent="-120541" defTabSz="656278">
                <a:lnSpc>
                  <a:spcPct val="90000"/>
                </a:lnSpc>
                <a:spcAft>
                  <a:spcPct val="15000"/>
                </a:spcAft>
              </a:pPr>
              <a:endParaRPr lang="ru-RU" altLang="ru-RU" sz="1476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13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Возмещение затрат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897029"/>
          <a:ext cx="10771461" cy="5031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7650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Возмещение затрат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897029"/>
          <a:ext cx="10771461" cy="5031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7799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Возмещение затрат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897029"/>
          <a:ext cx="10771461" cy="5031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4267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Возмещение затрат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897029"/>
          <a:ext cx="10771461" cy="5031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7030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5016127" y="1753454"/>
            <a:ext cx="2615542" cy="802241"/>
          </a:xfrm>
        </p:spPr>
        <p:txBody>
          <a:bodyPr>
            <a:noAutofit/>
          </a:bodyPr>
          <a:lstStyle/>
          <a:p>
            <a:r>
              <a:rPr lang="ru-RU" sz="2320" dirty="0">
                <a:solidFill>
                  <a:schemeClr val="bg1"/>
                </a:solidFill>
              </a:rPr>
              <a:t>Информационно-методологический </a:t>
            </a:r>
            <a:br>
              <a:rPr lang="ru-RU" sz="2320" dirty="0">
                <a:solidFill>
                  <a:schemeClr val="bg1"/>
                </a:solidFill>
              </a:rPr>
            </a:br>
            <a:r>
              <a:rPr lang="ru-RU" sz="2320" dirty="0">
                <a:solidFill>
                  <a:schemeClr val="bg1"/>
                </a:solidFill>
              </a:rPr>
              <a:t>центр </a:t>
            </a:r>
            <a:r>
              <a:rPr lang="ru-RU" sz="2400" dirty="0">
                <a:solidFill>
                  <a:srgbClr val="FF0000"/>
                </a:solidFill>
              </a:rPr>
              <a:t>Филиалы</a:t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320" dirty="0">
              <a:solidFill>
                <a:schemeClr val="bg1"/>
              </a:solidFill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5A82E3F-D745-4BA2-A674-985332BB574A}"/>
              </a:ext>
            </a:extLst>
          </p:cNvPr>
          <p:cNvSpPr txBox="1"/>
          <p:nvPr/>
        </p:nvSpPr>
        <p:spPr>
          <a:xfrm>
            <a:off x="176540" y="80854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ГБУ ИМЦ РБ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8DA8EB0-226A-4C4D-923E-94BFC42E8CD6}"/>
              </a:ext>
            </a:extLst>
          </p:cNvPr>
          <p:cNvSpPr/>
          <p:nvPr/>
        </p:nvSpPr>
        <p:spPr>
          <a:xfrm>
            <a:off x="608096" y="3052132"/>
            <a:ext cx="3517023" cy="5675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33"/>
              </a:spcAft>
            </a:pPr>
            <a:r>
              <a:rPr lang="ru-RU" sz="1476" dirty="0" err="1"/>
              <a:t>Бичурский</a:t>
            </a:r>
            <a:r>
              <a:rPr lang="ru-RU" sz="1476" dirty="0"/>
              <a:t> район, с. Бичура,</a:t>
            </a:r>
            <a:br>
              <a:rPr lang="ru-RU" sz="1476" dirty="0"/>
            </a:br>
            <a:r>
              <a:rPr lang="ru-RU" sz="1476" dirty="0"/>
              <a:t> ул. Советская, 43 (оф. 116)</a:t>
            </a:r>
            <a:endParaRPr lang="ru-RU" sz="1476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01C4BD7-BB7B-4429-A579-C5A80B9D744C}"/>
              </a:ext>
            </a:extLst>
          </p:cNvPr>
          <p:cNvSpPr/>
          <p:nvPr/>
        </p:nvSpPr>
        <p:spPr>
          <a:xfrm>
            <a:off x="8542768" y="3052132"/>
            <a:ext cx="3942799" cy="3245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/>
              <a:t>Мухоршибирский район, с. Мухоршибирь.</a:t>
            </a:r>
            <a:endParaRPr lang="ru-RU" sz="1476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B9DAAFE-D48D-45DD-9232-F45DFDEA48D2}"/>
              </a:ext>
            </a:extLst>
          </p:cNvPr>
          <p:cNvSpPr/>
          <p:nvPr/>
        </p:nvSpPr>
        <p:spPr>
          <a:xfrm>
            <a:off x="4349987" y="4564084"/>
            <a:ext cx="3967913" cy="32457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/>
              <a:t>Кижингинский</a:t>
            </a:r>
            <a:r>
              <a:rPr lang="ru-RU" sz="1476" dirty="0"/>
              <a:t> район, с. </a:t>
            </a:r>
            <a:r>
              <a:rPr lang="ru-RU" sz="1476" dirty="0" err="1"/>
              <a:t>Кижинга</a:t>
            </a:r>
            <a:r>
              <a:rPr lang="ru-RU" sz="1476" dirty="0"/>
              <a:t>,</a:t>
            </a:r>
            <a:endParaRPr lang="ru-RU" sz="949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98B74BB-DFCD-4D0E-BEF4-0EBF7DA8CD45}"/>
              </a:ext>
            </a:extLst>
          </p:cNvPr>
          <p:cNvSpPr/>
          <p:nvPr/>
        </p:nvSpPr>
        <p:spPr>
          <a:xfrm>
            <a:off x="4349987" y="5375157"/>
            <a:ext cx="3967913" cy="6075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600" dirty="0" err="1"/>
              <a:t>Курумканский</a:t>
            </a:r>
            <a:r>
              <a:rPr lang="ru-RU" sz="1600" dirty="0"/>
              <a:t> район, с. Курумкан, </a:t>
            </a:r>
            <a:br>
              <a:rPr lang="ru-RU" sz="1600" dirty="0"/>
            </a:br>
            <a:r>
              <a:rPr lang="ru-RU" sz="1600" dirty="0"/>
              <a:t>ул. </a:t>
            </a:r>
            <a:r>
              <a:rPr lang="ru-RU" sz="1600" dirty="0" err="1"/>
              <a:t>Балдакова</a:t>
            </a:r>
            <a:r>
              <a:rPr lang="ru-RU" sz="1600" dirty="0"/>
              <a:t>, 13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18718E7-9F71-496D-AA67-60112A71D9AF}"/>
              </a:ext>
            </a:extLst>
          </p:cNvPr>
          <p:cNvSpPr/>
          <p:nvPr/>
        </p:nvSpPr>
        <p:spPr>
          <a:xfrm>
            <a:off x="4349987" y="6097528"/>
            <a:ext cx="3967913" cy="6075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600" dirty="0" err="1"/>
              <a:t>Кяхтинский</a:t>
            </a:r>
            <a:r>
              <a:rPr lang="ru-RU" sz="1600" dirty="0"/>
              <a:t> район, г. Кяхта, </a:t>
            </a:r>
            <a:br>
              <a:rPr lang="ru-RU" sz="1600" dirty="0"/>
            </a:br>
            <a:r>
              <a:rPr lang="ru-RU" sz="1600" dirty="0"/>
              <a:t>ул. Ленина, 33 (оф. 4)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49871FC0-BFC5-46D5-95A6-CCC505CA4445}"/>
              </a:ext>
            </a:extLst>
          </p:cNvPr>
          <p:cNvSpPr/>
          <p:nvPr/>
        </p:nvSpPr>
        <p:spPr>
          <a:xfrm>
            <a:off x="608096" y="6100496"/>
            <a:ext cx="3517023" cy="5675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/>
              <a:t>Закаменский</a:t>
            </a:r>
            <a:r>
              <a:rPr lang="ru-RU" sz="1476" dirty="0"/>
              <a:t> район, г. Закаменск, </a:t>
            </a:r>
            <a:br>
              <a:rPr lang="ru-RU" sz="1476" dirty="0"/>
            </a:br>
            <a:r>
              <a:rPr lang="ru-RU" sz="1476" dirty="0"/>
              <a:t>ул. Ленина, 23 (оф. 5)</a:t>
            </a:r>
            <a:endParaRPr lang="ru-RU" sz="1476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C7354A6F-5F56-4D30-A9B0-BCE56E55A7E0}"/>
              </a:ext>
            </a:extLst>
          </p:cNvPr>
          <p:cNvSpPr/>
          <p:nvPr/>
        </p:nvSpPr>
        <p:spPr>
          <a:xfrm>
            <a:off x="608096" y="5364231"/>
            <a:ext cx="3517023" cy="5675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/>
              <a:t>Заиграевский</a:t>
            </a:r>
            <a:r>
              <a:rPr lang="ru-RU" sz="1476" dirty="0"/>
              <a:t> район, </a:t>
            </a:r>
            <a:r>
              <a:rPr lang="ru-RU" sz="1476" dirty="0" err="1"/>
              <a:t>пгт</a:t>
            </a:r>
            <a:r>
              <a:rPr lang="ru-RU" sz="1476" dirty="0"/>
              <a:t>. Заиграево, </a:t>
            </a:r>
            <a:br>
              <a:rPr lang="ru-RU" sz="1476" dirty="0"/>
            </a:br>
            <a:r>
              <a:rPr lang="ru-RU" sz="1476" dirty="0"/>
              <a:t>ул. Октябрьская, 4а (оф.2)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26BC2AA4-78C4-4919-9B8B-4AF0237FFD3F}"/>
              </a:ext>
            </a:extLst>
          </p:cNvPr>
          <p:cNvSpPr/>
          <p:nvPr/>
        </p:nvSpPr>
        <p:spPr>
          <a:xfrm>
            <a:off x="608096" y="4563125"/>
            <a:ext cx="3517023" cy="5675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>
                <a:ea typeface="Calibri" panose="020F0502020204030204" pitchFamily="34" charset="0"/>
                <a:cs typeface="Times New Roman" panose="02020603050405020304" pitchFamily="18" charset="0"/>
              </a:rPr>
              <a:t>Еравнинский</a:t>
            </a:r>
            <a:r>
              <a:rPr lang="ru-RU" sz="1476" dirty="0">
                <a:ea typeface="Calibri" panose="020F0502020204030204" pitchFamily="34" charset="0"/>
                <a:cs typeface="Times New Roman" panose="02020603050405020304" pitchFamily="18" charset="0"/>
              </a:rPr>
              <a:t> район, с. </a:t>
            </a:r>
            <a:r>
              <a:rPr lang="ru-RU" sz="1476" dirty="0" err="1">
                <a:ea typeface="Calibri" panose="020F0502020204030204" pitchFamily="34" charset="0"/>
                <a:cs typeface="Times New Roman" panose="02020603050405020304" pitchFamily="18" charset="0"/>
              </a:rPr>
              <a:t>Сосоново</a:t>
            </a:r>
            <a:r>
              <a:rPr lang="ru-RU" sz="1476" dirty="0">
                <a:ea typeface="Calibri" panose="020F0502020204030204" pitchFamily="34" charset="0"/>
                <a:cs typeface="Times New Roman" panose="02020603050405020304" pitchFamily="18" charset="0"/>
              </a:rPr>
              <a:t>-Озерское,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7D776033-6F63-48C0-A8F3-726D609319CC}"/>
              </a:ext>
            </a:extLst>
          </p:cNvPr>
          <p:cNvSpPr/>
          <p:nvPr/>
        </p:nvSpPr>
        <p:spPr>
          <a:xfrm>
            <a:off x="8542764" y="3455586"/>
            <a:ext cx="3942799" cy="5675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/>
              <a:t>Прибайкальский район, с. Турунтаево, </a:t>
            </a:r>
            <a:br>
              <a:rPr lang="ru-RU" sz="1476" dirty="0"/>
            </a:br>
            <a:r>
              <a:rPr lang="ru-RU" sz="1476" dirty="0"/>
              <a:t>ул. 50 лет Октября, 1 (оф. 24)</a:t>
            </a:r>
            <a:endParaRPr lang="ru-RU" sz="1476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C2E8A8D-FDE1-4197-B4E2-0809971C1171}"/>
              </a:ext>
            </a:extLst>
          </p:cNvPr>
          <p:cNvSpPr/>
          <p:nvPr/>
        </p:nvSpPr>
        <p:spPr>
          <a:xfrm>
            <a:off x="4329896" y="3818966"/>
            <a:ext cx="3988004" cy="5675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/>
              <a:t>Кабанский</a:t>
            </a:r>
            <a:r>
              <a:rPr lang="ru-RU" sz="1476" dirty="0"/>
              <a:t> район, с. </a:t>
            </a:r>
            <a:r>
              <a:rPr lang="ru-RU" sz="1476" dirty="0" err="1"/>
              <a:t>Кабанск</a:t>
            </a:r>
            <a:r>
              <a:rPr lang="ru-RU" sz="1476" dirty="0"/>
              <a:t>, ул. Октябрьская 14.</a:t>
            </a:r>
            <a:endParaRPr lang="ru-RU" sz="949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7FE5A840-B1BD-4863-BD37-5D6B9F61C7A0}"/>
              </a:ext>
            </a:extLst>
          </p:cNvPr>
          <p:cNvSpPr/>
          <p:nvPr/>
        </p:nvSpPr>
        <p:spPr>
          <a:xfrm>
            <a:off x="8542764" y="4857415"/>
            <a:ext cx="3942799" cy="5675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/>
              <a:t>Тарбагатайский</a:t>
            </a:r>
            <a:r>
              <a:rPr lang="ru-RU" sz="1476" dirty="0"/>
              <a:t> район, с. Тарбагатай,</a:t>
            </a:r>
            <a:br>
              <a:rPr lang="ru-RU" sz="1476" dirty="0"/>
            </a:br>
            <a:r>
              <a:rPr lang="ru-RU" sz="1476" dirty="0"/>
              <a:t>ул. Некрасова, 5в (оф. 37)</a:t>
            </a:r>
            <a:endParaRPr lang="ru-RU" sz="1476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89168CF4-B2F2-414A-8BB8-3E5C59D9D294}"/>
              </a:ext>
            </a:extLst>
          </p:cNvPr>
          <p:cNvSpPr/>
          <p:nvPr/>
        </p:nvSpPr>
        <p:spPr>
          <a:xfrm>
            <a:off x="4349987" y="3045579"/>
            <a:ext cx="3967913" cy="5675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/>
              <a:t>Иволгинский район, с. Иволгинск, ул. Советская, 13 .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6144B82-A96F-45AC-86C2-EEE6C6B0353D}"/>
              </a:ext>
            </a:extLst>
          </p:cNvPr>
          <p:cNvSpPr/>
          <p:nvPr/>
        </p:nvSpPr>
        <p:spPr>
          <a:xfrm>
            <a:off x="8542764" y="4141114"/>
            <a:ext cx="3942799" cy="5675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/>
              <a:t>Селенгинский</a:t>
            </a:r>
            <a:r>
              <a:rPr lang="ru-RU" sz="1476" dirty="0"/>
              <a:t> район, г. Гусиноозерск, </a:t>
            </a:r>
            <a:br>
              <a:rPr lang="ru-RU" sz="1476" dirty="0"/>
            </a:br>
            <a:r>
              <a:rPr lang="ru-RU" sz="1476" dirty="0"/>
              <a:t>ул. Пушкина, 12  (оф. 228)</a:t>
            </a:r>
            <a:endParaRPr lang="ru-RU" sz="1476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7E482D9-30E2-45BE-BBEE-A764CF56FE99}"/>
              </a:ext>
            </a:extLst>
          </p:cNvPr>
          <p:cNvSpPr/>
          <p:nvPr/>
        </p:nvSpPr>
        <p:spPr>
          <a:xfrm>
            <a:off x="608096" y="3812228"/>
            <a:ext cx="3517023" cy="5675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/>
              <a:t>Джидинский</a:t>
            </a:r>
            <a:r>
              <a:rPr lang="ru-RU" sz="1476" dirty="0"/>
              <a:t> район, с. Петропавловка,</a:t>
            </a:r>
            <a:br>
              <a:rPr lang="ru-RU" sz="1476" dirty="0"/>
            </a:br>
            <a:r>
              <a:rPr lang="ru-RU" sz="1476" dirty="0"/>
              <a:t>ул. Терешковой, 8 (оф. 1)</a:t>
            </a:r>
            <a:endParaRPr lang="ru-RU" sz="1476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4A22BEBF-6E89-446A-A212-7A4CA7432525}"/>
              </a:ext>
            </a:extLst>
          </p:cNvPr>
          <p:cNvSpPr/>
          <p:nvPr/>
        </p:nvSpPr>
        <p:spPr>
          <a:xfrm>
            <a:off x="8542764" y="5529937"/>
            <a:ext cx="3942799" cy="5675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/>
              <a:t>Тункинский</a:t>
            </a:r>
            <a:r>
              <a:rPr lang="ru-RU" sz="1476" dirty="0"/>
              <a:t> район, с. Кырен, ул. Ленина, 109 (оф.5)</a:t>
            </a:r>
            <a:endParaRPr lang="ru-RU" sz="1476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B86507-C337-4486-B7F5-D171D0E11BCD}"/>
              </a:ext>
            </a:extLst>
          </p:cNvPr>
          <p:cNvSpPr/>
          <p:nvPr/>
        </p:nvSpPr>
        <p:spPr>
          <a:xfrm>
            <a:off x="3948962" y="1066472"/>
            <a:ext cx="4769961" cy="67191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dirty="0"/>
              <a:t>Головной офис - г. Улан-Удэ, ул. </a:t>
            </a:r>
            <a:r>
              <a:rPr lang="ru-RU" dirty="0" err="1"/>
              <a:t>Хахалова</a:t>
            </a:r>
            <a:r>
              <a:rPr lang="ru-RU" dirty="0"/>
              <a:t>, 4а, оф. 117, 412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B039A02-E6C6-49B7-8579-2903B5165B8D}"/>
              </a:ext>
            </a:extLst>
          </p:cNvPr>
          <p:cNvSpPr/>
          <p:nvPr/>
        </p:nvSpPr>
        <p:spPr>
          <a:xfrm>
            <a:off x="8542764" y="6202459"/>
            <a:ext cx="3942799" cy="5675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44"/>
              </a:spcAft>
            </a:pPr>
            <a:r>
              <a:rPr lang="ru-RU" sz="1476" dirty="0" err="1"/>
              <a:t>Баргузинский</a:t>
            </a:r>
            <a:r>
              <a:rPr lang="ru-RU" sz="1476" dirty="0"/>
              <a:t> район, с. Баргузин, ул. Ленина, 19.</a:t>
            </a:r>
            <a:endParaRPr lang="ru-RU" sz="1476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99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4BDFCE87-21A4-4144-A5C6-B6BEA862E185}"/>
              </a:ext>
            </a:extLst>
          </p:cNvPr>
          <p:cNvGraphicFramePr/>
          <p:nvPr/>
        </p:nvGraphicFramePr>
        <p:xfrm>
          <a:off x="365091" y="1897029"/>
          <a:ext cx="10771461" cy="5031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7E1F7AE6-BD6B-4984-B122-8B4E60FDEB4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B02510C7-E638-4F74-ACD5-A174342AE098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Возмещение затрат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F8030DD-1B9E-46CA-A690-AA16222750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3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Возмещение затрат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897029"/>
          <a:ext cx="10771461" cy="5031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14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>
            <a:extLst>
              <a:ext uri="{FF2B5EF4-FFF2-40B4-BE49-F238E27FC236}">
                <a16:creationId xmlns:a16="http://schemas.microsoft.com/office/drawing/2014/main" id="{B9A44DAD-FBE7-4393-861E-C1BF47F0DAF2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A5607003-37D2-49D6-82EE-1F29ABF86305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Возмещение затрат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D49F92-45BB-4928-A08B-6A92C1BF4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id="{A12B8187-2F43-46E5-B66F-5FE50F82D110}"/>
              </a:ext>
            </a:extLst>
          </p:cNvPr>
          <p:cNvGraphicFramePr/>
          <p:nvPr/>
        </p:nvGraphicFramePr>
        <p:xfrm>
          <a:off x="365091" y="2170202"/>
          <a:ext cx="10045630" cy="4253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645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B405304-D562-40CC-8B1D-4A7358C15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" y="-751232"/>
            <a:ext cx="12858044" cy="964353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8D8B71-C7DF-4A00-B93F-0905C0EC1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3506" y="-751232"/>
            <a:ext cx="15145752" cy="8752982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D02C97E-A0A3-4B37-BDF7-0631D20D0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2350" y="1711981"/>
            <a:ext cx="9674041" cy="2664510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altLang="ru-RU" sz="696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ТЕХНИКА И ОБОРУДОВАНИЕ 2025 год</a:t>
            </a:r>
          </a:p>
        </p:txBody>
      </p:sp>
      <p:sp>
        <p:nvSpPr>
          <p:cNvPr id="5" name="Прямоугольник 6">
            <a:extLst>
              <a:ext uri="{FF2B5EF4-FFF2-40B4-BE49-F238E27FC236}">
                <a16:creationId xmlns:a16="http://schemas.microsoft.com/office/drawing/2014/main" id="{3BA54F64-642B-462B-8204-1376BB119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1488" y="5648678"/>
            <a:ext cx="8415768" cy="155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ru-RU" altLang="ru-RU" sz="3937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ПП РБ  № 128 от 13.03.2023 г.</a:t>
            </a:r>
          </a:p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ru-RU" altLang="ru-RU" sz="3937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8704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599028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r>
              <a:rPr lang="ru-RU" altLang="ru-RU" sz="4640" b="1" dirty="0">
                <a:solidFill>
                  <a:sysClr val="window" lastClr="FFFFFF"/>
                </a:solidFill>
                <a:latin typeface="+mn-lt"/>
              </a:rPr>
              <a:t>Техника и оборудование для растениеводства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4B7B5CD7-A947-45FF-901B-524358922568}"/>
              </a:ext>
            </a:extLst>
          </p:cNvPr>
          <p:cNvSpPr/>
          <p:nvPr/>
        </p:nvSpPr>
        <p:spPr>
          <a:xfrm>
            <a:off x="5000314" y="2095794"/>
            <a:ext cx="6979164" cy="4628075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3B9272"/>
            </a:solidFill>
          </a:ln>
        </p:spPr>
        <p:txBody>
          <a:bodyPr wrap="square">
            <a:spAutoFit/>
          </a:bodyPr>
          <a:lstStyle/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Бюджет на 2025 год </a:t>
            </a: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104 814 000 </a:t>
            </a:r>
            <a:r>
              <a:rPr lang="ru-RU" sz="1266" dirty="0" err="1">
                <a:solidFill>
                  <a:prstClr val="black"/>
                </a:solidFill>
                <a:latin typeface="Cambria" panose="02040503050406030204" pitchFamily="18" charset="0"/>
              </a:rPr>
              <a:t>руб</a:t>
            </a: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 </a:t>
            </a:r>
            <a:r>
              <a:rPr lang="ru-RU" sz="1266" b="1" dirty="0">
                <a:solidFill>
                  <a:prstClr val="black"/>
                </a:solidFill>
                <a:latin typeface="Cambria" panose="02040503050406030204" pitchFamily="18" charset="0"/>
              </a:rPr>
              <a:t>сельское хозяйство</a:t>
            </a: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34 938 000 </a:t>
            </a:r>
            <a:r>
              <a:rPr lang="ru-RU" sz="1266" dirty="0" err="1">
                <a:solidFill>
                  <a:prstClr val="black"/>
                </a:solidFill>
                <a:latin typeface="Cambria" panose="02040503050406030204" pitchFamily="18" charset="0"/>
              </a:rPr>
              <a:t>руб</a:t>
            </a: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 пищевая и перерабатывающая промышленность</a:t>
            </a:r>
          </a:p>
          <a:p>
            <a:pPr marL="180811" indent="-180811" eaLnBrk="0" hangingPunct="0">
              <a:buFontTx/>
              <a:buChar char="-"/>
              <a:defRPr/>
            </a:pPr>
            <a:endParaRPr lang="ru-RU" sz="1266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180811" indent="-180811" eaLnBrk="0" hangingPunct="0">
              <a:buFontTx/>
              <a:buChar char="-"/>
              <a:defRPr/>
            </a:pPr>
            <a:endParaRPr lang="ru-RU" sz="1266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1) - техника и оборудование</a:t>
            </a:r>
            <a:b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</a:b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(зерноуборочные комбайны, почвообрабатывающая техника, жатки, косилки самоходные, посевная техника, тракторы с/х общего назначения, разбрасыватели минеральных и органических удобрений, оборудование для очистки и сушки семян и др.)</a:t>
            </a: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2) универсальных или универсально-пропашных                                        ( промышленных) тракторов до 2 тягового класса (до 27 кН) включительно;</a:t>
            </a: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3) навигационное оборудование (глонасс)</a:t>
            </a: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4) техника и оборудование для химобработки семян (опрыскиватели, протравители)</a:t>
            </a: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5) агродроны и  услуги использования агродронов</a:t>
            </a: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6) капельная лента для системы капельного орошения;</a:t>
            </a: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7) фотосепаратор для очистки семян (! Для СХТП, включенных в Реестр семеноводческих хозяйств);</a:t>
            </a: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8) спецтехника для уборки лекарственных культур и оборудования для послеуборочной  доработки и подготовки сырья из лекарственных культур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4708BEF-F886-4F61-A099-E859AE6E709D}"/>
              </a:ext>
            </a:extLst>
          </p:cNvPr>
          <p:cNvSpPr/>
          <p:nvPr/>
        </p:nvSpPr>
        <p:spPr>
          <a:xfrm>
            <a:off x="412002" y="2015361"/>
            <a:ext cx="4163149" cy="2687332"/>
          </a:xfrm>
          <a:prstGeom prst="roundRect">
            <a:avLst/>
          </a:prstGeom>
          <a:ln w="57150">
            <a:solidFill>
              <a:srgbClr val="3B9272"/>
            </a:solidFill>
          </a:ln>
        </p:spPr>
        <p:txBody>
          <a:bodyPr wrap="square">
            <a:spAutoFit/>
          </a:bodyPr>
          <a:lstStyle/>
          <a:p>
            <a:r>
              <a:rPr lang="ru-RU" sz="1687" dirty="0"/>
              <a:t>Наличие на 01.01 текущего года </a:t>
            </a:r>
          </a:p>
          <a:p>
            <a:r>
              <a:rPr lang="ru-RU" sz="1687" dirty="0"/>
              <a:t>посевных площадей:</a:t>
            </a:r>
          </a:p>
          <a:p>
            <a:r>
              <a:rPr lang="ru-RU" sz="1687" dirty="0"/>
              <a:t>- зерновых и кормовых не менее 100 га,</a:t>
            </a:r>
          </a:p>
          <a:p>
            <a:r>
              <a:rPr lang="ru-RU" sz="1687" dirty="0"/>
              <a:t> и (или) картофеля – не менее 20 га</a:t>
            </a:r>
          </a:p>
          <a:p>
            <a:r>
              <a:rPr lang="ru-RU" sz="1687" dirty="0"/>
              <a:t> и (или) овощей – не менее 10 га</a:t>
            </a:r>
          </a:p>
          <a:p>
            <a:r>
              <a:rPr lang="ru-RU" sz="1687" dirty="0"/>
              <a:t> и (или) не менее 1 га садов (для возмещения капельного орошения)</a:t>
            </a:r>
          </a:p>
          <a:p>
            <a:r>
              <a:rPr lang="ru-RU" sz="1687" dirty="0"/>
              <a:t> и/или не менее 5 га посевных площадей лекарственных культур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CD25673-C980-4C7B-A783-B474C8C031D7}"/>
              </a:ext>
            </a:extLst>
          </p:cNvPr>
          <p:cNvSpPr/>
          <p:nvPr/>
        </p:nvSpPr>
        <p:spPr>
          <a:xfrm>
            <a:off x="412002" y="4804436"/>
            <a:ext cx="4163149" cy="2363626"/>
          </a:xfrm>
          <a:prstGeom prst="roundRect">
            <a:avLst/>
          </a:prstGeom>
          <a:solidFill>
            <a:srgbClr val="3B9071"/>
          </a:solidFill>
          <a:ln w="57150">
            <a:solidFill>
              <a:srgbClr val="3B9272"/>
            </a:solidFill>
          </a:ln>
        </p:spPr>
        <p:txBody>
          <a:bodyPr wrap="square">
            <a:spAutoFit/>
          </a:bodyPr>
          <a:lstStyle/>
          <a:p>
            <a:r>
              <a:rPr lang="ru-RU" sz="1476" dirty="0">
                <a:solidFill>
                  <a:schemeClr val="bg1"/>
                </a:solidFill>
              </a:rPr>
              <a:t>не менее 360 га (</a:t>
            </a:r>
            <a:r>
              <a:rPr lang="ru-RU" sz="1476" dirty="0" err="1">
                <a:solidFill>
                  <a:schemeClr val="bg1"/>
                </a:solidFill>
              </a:rPr>
              <a:t>зерн</a:t>
            </a:r>
            <a:r>
              <a:rPr lang="ru-RU" sz="1476" dirty="0">
                <a:solidFill>
                  <a:schemeClr val="bg1"/>
                </a:solidFill>
              </a:rPr>
              <a:t>, корм культ), 30га (</a:t>
            </a:r>
            <a:r>
              <a:rPr lang="ru-RU" sz="1476" dirty="0" err="1">
                <a:solidFill>
                  <a:schemeClr val="bg1"/>
                </a:solidFill>
              </a:rPr>
              <a:t>картоф</a:t>
            </a:r>
            <a:r>
              <a:rPr lang="ru-RU" sz="1476" dirty="0">
                <a:solidFill>
                  <a:schemeClr val="bg1"/>
                </a:solidFill>
              </a:rPr>
              <a:t>), 20га (овощи) –трактора 2 тягового класса (18-27нК)</a:t>
            </a:r>
          </a:p>
          <a:p>
            <a:r>
              <a:rPr lang="ru-RU" sz="1476" dirty="0">
                <a:solidFill>
                  <a:schemeClr val="bg1"/>
                </a:solidFill>
              </a:rPr>
              <a:t>не менее 400 га (</a:t>
            </a:r>
            <a:r>
              <a:rPr lang="ru-RU" sz="1476" dirty="0" err="1">
                <a:solidFill>
                  <a:schemeClr val="bg1"/>
                </a:solidFill>
              </a:rPr>
              <a:t>зерн</a:t>
            </a:r>
            <a:r>
              <a:rPr lang="ru-RU" sz="1476" dirty="0">
                <a:solidFill>
                  <a:schemeClr val="bg1"/>
                </a:solidFill>
              </a:rPr>
              <a:t>, корм культ), 70га (</a:t>
            </a:r>
            <a:r>
              <a:rPr lang="ru-RU" sz="1476" dirty="0" err="1">
                <a:solidFill>
                  <a:schemeClr val="bg1"/>
                </a:solidFill>
              </a:rPr>
              <a:t>картоф</a:t>
            </a:r>
            <a:r>
              <a:rPr lang="ru-RU" sz="1476" dirty="0">
                <a:solidFill>
                  <a:schemeClr val="bg1"/>
                </a:solidFill>
              </a:rPr>
              <a:t>), 30га (овощи) - трактора 3-4 тягового класса (27-45 кН)</a:t>
            </a:r>
          </a:p>
          <a:p>
            <a:r>
              <a:rPr lang="ru-RU" sz="1476" dirty="0">
                <a:solidFill>
                  <a:schemeClr val="bg1"/>
                </a:solidFill>
              </a:rPr>
              <a:t>не менее 600 га (</a:t>
            </a:r>
            <a:r>
              <a:rPr lang="ru-RU" sz="1476" dirty="0" err="1">
                <a:solidFill>
                  <a:schemeClr val="bg1"/>
                </a:solidFill>
              </a:rPr>
              <a:t>зерн</a:t>
            </a:r>
            <a:r>
              <a:rPr lang="ru-RU" sz="1476" dirty="0">
                <a:solidFill>
                  <a:schemeClr val="bg1"/>
                </a:solidFill>
              </a:rPr>
              <a:t>, корм культ), 100га (</a:t>
            </a:r>
            <a:r>
              <a:rPr lang="ru-RU" sz="1476" dirty="0" err="1">
                <a:solidFill>
                  <a:schemeClr val="bg1"/>
                </a:solidFill>
              </a:rPr>
              <a:t>картоф</a:t>
            </a:r>
            <a:r>
              <a:rPr lang="ru-RU" sz="1476" dirty="0">
                <a:solidFill>
                  <a:schemeClr val="bg1"/>
                </a:solidFill>
              </a:rPr>
              <a:t>), 40га (овощи) – трактора 5 и выше тягового класса (45-72 кН), </a:t>
            </a:r>
          </a:p>
        </p:txBody>
      </p:sp>
    </p:spTree>
    <p:extLst>
      <p:ext uri="{BB962C8B-B14F-4D97-AF65-F5344CB8AC3E}">
        <p14:creationId xmlns:p14="http://schemas.microsoft.com/office/powerpoint/2010/main" val="135967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ТЕХНИКА И ТЕХНОЛОГИЯ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897029"/>
          <a:ext cx="10771461" cy="5031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3012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ТЕХНИКА И ТЕХНОЛОГИЯ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4B7B5CD7-A947-45FF-901B-524358922568}"/>
              </a:ext>
            </a:extLst>
          </p:cNvPr>
          <p:cNvSpPr/>
          <p:nvPr/>
        </p:nvSpPr>
        <p:spPr>
          <a:xfrm>
            <a:off x="4832125" y="2262346"/>
            <a:ext cx="6454136" cy="3334956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3B9272"/>
            </a:solidFill>
          </a:ln>
        </p:spPr>
        <p:txBody>
          <a:bodyPr>
            <a:spAutoFit/>
          </a:bodyPr>
          <a:lstStyle/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комплексы машин для заготовки сенажа с упаковкой в полимерные материалы (обмотчики рулонов, пресс-подборщики в комплекте с обмотчиком рулонов);</a:t>
            </a:r>
          </a:p>
          <a:p>
            <a:pPr marL="180811" indent="-180811" eaLnBrk="0" hangingPunct="0">
              <a:buFontTx/>
              <a:buChar char="-"/>
              <a:defRPr/>
            </a:pPr>
            <a:endParaRPr lang="ru-RU" sz="1266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косилки самоходные;</a:t>
            </a:r>
          </a:p>
          <a:p>
            <a:pPr marL="180811" indent="-180811" eaLnBrk="0" hangingPunct="0">
              <a:buFontTx/>
              <a:buChar char="-"/>
              <a:defRPr/>
            </a:pPr>
            <a:endParaRPr lang="ru-RU" sz="1266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жатки валковые;</a:t>
            </a:r>
          </a:p>
          <a:p>
            <a:pPr marL="180811" indent="-180811" eaLnBrk="0" hangingPunct="0">
              <a:buFontTx/>
              <a:buChar char="-"/>
              <a:defRPr/>
            </a:pPr>
            <a:endParaRPr lang="ru-RU" sz="1266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жатки прицепные;</a:t>
            </a:r>
          </a:p>
          <a:p>
            <a:pPr marL="180811" indent="-180811" eaLnBrk="0" hangingPunct="0">
              <a:buFontTx/>
              <a:buChar char="-"/>
              <a:defRPr/>
            </a:pPr>
            <a:endParaRPr lang="ru-RU" sz="1266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180811" indent="-180811" eaLnBrk="0" hangingPunct="0">
              <a:buFontTx/>
              <a:buChar char="-"/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комбайны кормоуборочные (самоходные, прицепные, универсальные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энергетические средства);</a:t>
            </a:r>
          </a:p>
          <a:p>
            <a:pPr marL="180811" indent="-180811" eaLnBrk="0" hangingPunct="0">
              <a:buFontTx/>
              <a:buChar char="-"/>
              <a:defRPr/>
            </a:pPr>
            <a:endParaRPr lang="ru-RU" sz="1266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66" dirty="0">
                <a:solidFill>
                  <a:prstClr val="black"/>
                </a:solidFill>
                <a:latin typeface="Cambria" panose="02040503050406030204" pitchFamily="18" charset="0"/>
              </a:rPr>
              <a:t>-    кормораздатчики-смесители, измельчители грубых и сочных кормов;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66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4708BEF-F886-4F61-A099-E859AE6E709D}"/>
              </a:ext>
            </a:extLst>
          </p:cNvPr>
          <p:cNvSpPr/>
          <p:nvPr/>
        </p:nvSpPr>
        <p:spPr>
          <a:xfrm>
            <a:off x="322368" y="2262347"/>
            <a:ext cx="4283449" cy="1897683"/>
          </a:xfrm>
          <a:prstGeom prst="roundRect">
            <a:avLst/>
          </a:prstGeom>
          <a:ln w="57150">
            <a:solidFill>
              <a:srgbClr val="3B9272"/>
            </a:solidFill>
          </a:ln>
        </p:spPr>
        <p:txBody>
          <a:bodyPr wrap="square">
            <a:spAutoFit/>
          </a:bodyPr>
          <a:lstStyle/>
          <a:p>
            <a:r>
              <a:rPr lang="ru-RU" sz="2109" dirty="0"/>
              <a:t>универсальные или универсально-пропашные </a:t>
            </a:r>
          </a:p>
          <a:p>
            <a:r>
              <a:rPr lang="ru-RU" sz="2109" dirty="0"/>
              <a:t>(промышленные) трактора  до  2 тягового класса; пресс-подборщик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07C22D-C7BD-42A5-A8B3-5B496C7B2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590" y="4663282"/>
            <a:ext cx="2857779" cy="216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ТЕХНИКА И ТЕХНОЛОГИЯ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978564"/>
          <a:ext cx="10771461" cy="5113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5857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ТЕХНИКА И ТЕХНОЛОГИЯ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978564"/>
          <a:ext cx="10771461" cy="4950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1699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ТЕХНИКА И ТЕХНОЛОГИЯ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978564"/>
          <a:ext cx="10771461" cy="4950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8663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819447307"/>
              </p:ext>
            </p:extLst>
          </p:nvPr>
        </p:nvGraphicFramePr>
        <p:xfrm>
          <a:off x="939280" y="3112692"/>
          <a:ext cx="6491083" cy="3722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одзаголовок 2"/>
          <p:cNvSpPr txBox="1">
            <a:spLocks/>
          </p:cNvSpPr>
          <p:nvPr/>
        </p:nvSpPr>
        <p:spPr>
          <a:xfrm>
            <a:off x="442348" y="2316340"/>
            <a:ext cx="3174330" cy="701500"/>
          </a:xfrm>
          <a:prstGeom prst="rect">
            <a:avLst/>
          </a:prstGeom>
        </p:spPr>
        <p:txBody>
          <a:bodyPr vert="horz" lIns="96435" tIns="48218" rIns="96435" bIns="4821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53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348" y="1053338"/>
            <a:ext cx="7517509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За период с 2018 по настоящее время Центром компетенций зарегистрировано более 58 СПОК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40443C7-E66E-4D5E-83FC-E73608936FB4}"/>
              </a:ext>
            </a:extLst>
          </p:cNvPr>
          <p:cNvSpPr/>
          <p:nvPr/>
        </p:nvSpPr>
        <p:spPr>
          <a:xfrm>
            <a:off x="442348" y="303957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ГБУ ИМЦ РБ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060" name="Picture 12" descr="Для Вас, фермеры!">
            <a:extLst>
              <a:ext uri="{FF2B5EF4-FFF2-40B4-BE49-F238E27FC236}">
                <a16:creationId xmlns:a16="http://schemas.microsoft.com/office/drawing/2014/main" id="{9C5BA247-26DC-46C8-AB08-4F5F5647C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311" y="4120381"/>
            <a:ext cx="3742121" cy="228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Потенциал создания сельхозкооперативов в Бичурском районе обсудили на рабочей встрече">
            <a:extLst>
              <a:ext uri="{FF2B5EF4-FFF2-40B4-BE49-F238E27FC236}">
                <a16:creationId xmlns:a16="http://schemas.microsoft.com/office/drawing/2014/main" id="{6700945C-44DD-43A5-8EEC-67AFB3758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314" y="1432278"/>
            <a:ext cx="3742121" cy="228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6031072-57F6-48CA-85CE-C96F12E68AF0}"/>
              </a:ext>
            </a:extLst>
          </p:cNvPr>
          <p:cNvSpPr/>
          <p:nvPr/>
        </p:nvSpPr>
        <p:spPr>
          <a:xfrm>
            <a:off x="442347" y="1770647"/>
            <a:ext cx="7517509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Количество зарегистрированных КФХ и ИП с видом деятельности по ОКВЭД «Сельское хозяйство» и «Рыбоводство» 78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46BC1C7-851B-4755-B31D-3CE904B06D1F}"/>
              </a:ext>
            </a:extLst>
          </p:cNvPr>
          <p:cNvSpPr/>
          <p:nvPr/>
        </p:nvSpPr>
        <p:spPr>
          <a:xfrm>
            <a:off x="426068" y="2433065"/>
            <a:ext cx="7517509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Количество поданных заявок на </a:t>
            </a: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займ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 в Фонд поддержки кооперативов 49</a:t>
            </a:r>
          </a:p>
        </p:txBody>
      </p:sp>
    </p:spTree>
    <p:extLst>
      <p:ext uri="{BB962C8B-B14F-4D97-AF65-F5344CB8AC3E}">
        <p14:creationId xmlns:p14="http://schemas.microsoft.com/office/powerpoint/2010/main" val="50633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ТЕХНИКА И ТЕХНОЛОГИЯ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978564"/>
          <a:ext cx="10771461" cy="4950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0529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07DFC3-FA69-4C04-9CDC-CB0FF92EB0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" y="-251134"/>
            <a:ext cx="12858044" cy="773491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8D8B71-C7DF-4A00-B93F-0905C0EC1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3502" y="-458192"/>
            <a:ext cx="15145752" cy="9652468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D02C97E-A0A3-4B37-BDF7-0631D20D0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9904" y="1723298"/>
            <a:ext cx="10220538" cy="266451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altLang="ru-RU" sz="5695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Субсидия на компенсацию части затрат по приобретению электроизгородей  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altLang="ru-RU" sz="5695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посевных площадей</a:t>
            </a:r>
          </a:p>
        </p:txBody>
      </p:sp>
    </p:spTree>
    <p:extLst>
      <p:ext uri="{BB962C8B-B14F-4D97-AF65-F5344CB8AC3E}">
        <p14:creationId xmlns:p14="http://schemas.microsoft.com/office/powerpoint/2010/main" val="2599820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B8660FCA-9E63-45C2-814D-5AA62C07A1C6}"/>
              </a:ext>
            </a:extLst>
          </p:cNvPr>
          <p:cNvGraphicFramePr/>
          <p:nvPr/>
        </p:nvGraphicFramePr>
        <p:xfrm>
          <a:off x="515052" y="2260140"/>
          <a:ext cx="11067531" cy="3631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365090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695" b="1" dirty="0">
                <a:solidFill>
                  <a:sysClr val="window" lastClr="FFFFFF"/>
                </a:solidFill>
                <a:latin typeface="+mn-lt"/>
              </a:rPr>
              <a:t>ТЕХНИКА И ТЕХНОЛОГИЯ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8D15E34-2D4B-4F71-8145-296463A93622}"/>
              </a:ext>
            </a:extLst>
          </p:cNvPr>
          <p:cNvSpPr/>
          <p:nvPr/>
        </p:nvSpPr>
        <p:spPr>
          <a:xfrm>
            <a:off x="515052" y="6071667"/>
            <a:ext cx="8455840" cy="1000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76" i="1" dirty="0">
                <a:solidFill>
                  <a:srgbClr val="22272F"/>
                </a:solidFill>
              </a:rPr>
              <a:t>Министерством ежегодно оценивается эффективность осуществления расходов на основании достижения показателей результативности - сохранение посевных площадей зерновых и кормовых культур на 1 января текущего года по сравнению с показателем на 1 января предыдущего года.</a:t>
            </a:r>
          </a:p>
        </p:txBody>
      </p:sp>
    </p:spTree>
    <p:extLst>
      <p:ext uri="{BB962C8B-B14F-4D97-AF65-F5344CB8AC3E}">
        <p14:creationId xmlns:p14="http://schemas.microsoft.com/office/powerpoint/2010/main" val="137018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1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11" grpId="0">
        <p:bldAsOne/>
      </p:bldGraphic>
      <p:bldP spid="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B4DB9E-A229-4A9C-A5A1-F8CCB381C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" y="-668015"/>
            <a:ext cx="12858044" cy="856868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8D8B71-C7DF-4A00-B93F-0905C0EC1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3501" y="-668015"/>
            <a:ext cx="15145752" cy="9652468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D02C97E-A0A3-4B37-BDF7-0631D20D0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9105" y="2313963"/>
            <a:ext cx="10220538" cy="2664510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altLang="ru-RU" sz="5695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СУБСИДИИ ДЛЯ ИП И КФХ, ВЕДУЩИХ ДЕЯТЕЛЬНОСТЬ В СЕЛЬСКОЙ МЕСТНОСТИ</a:t>
            </a:r>
          </a:p>
        </p:txBody>
      </p:sp>
    </p:spTree>
    <p:extLst>
      <p:ext uri="{BB962C8B-B14F-4D97-AF65-F5344CB8AC3E}">
        <p14:creationId xmlns:p14="http://schemas.microsoft.com/office/powerpoint/2010/main" val="7622135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ИП и КФХ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978564"/>
          <a:ext cx="10771461" cy="4950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4195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</a:rPr>
              <a:t>ИП и КФХ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54B317A-8819-44E8-BD17-AE203CDBEC5F}"/>
              </a:ext>
            </a:extLst>
          </p:cNvPr>
          <p:cNvGraphicFramePr/>
          <p:nvPr/>
        </p:nvGraphicFramePr>
        <p:xfrm>
          <a:off x="365091" y="1978564"/>
          <a:ext cx="10771461" cy="4950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3514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884720-C680-4E16-9691-0AD76EB14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" y="-69733"/>
            <a:ext cx="12858044" cy="964353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8D8B71-C7DF-4A00-B93F-0905C0EC1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28826" y="-69733"/>
            <a:ext cx="15145752" cy="8752982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D02C97E-A0A3-4B37-BDF7-0631D20D0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2355" y="2087524"/>
            <a:ext cx="9674041" cy="2664510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altLang="ru-RU" sz="696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РАСТЕНИЕВОДСТВО</a:t>
            </a:r>
          </a:p>
        </p:txBody>
      </p:sp>
      <p:sp>
        <p:nvSpPr>
          <p:cNvPr id="5" name="Прямоугольник 6">
            <a:extLst>
              <a:ext uri="{FF2B5EF4-FFF2-40B4-BE49-F238E27FC236}">
                <a16:creationId xmlns:a16="http://schemas.microsoft.com/office/drawing/2014/main" id="{3BA54F64-642B-462B-8204-1376BB119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752" y="4070535"/>
            <a:ext cx="841576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ru-RU" altLang="ru-RU" sz="3937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ПП РБ № 179 </a:t>
            </a:r>
          </a:p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ru-RU" altLang="ru-RU" sz="3937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 05.04.2023 г.</a:t>
            </a:r>
          </a:p>
          <a:p>
            <a:pPr algn="ctr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ru-RU" altLang="ru-RU" sz="3937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878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РАСТЕНИЕВОДСТВО</a:t>
            </a:r>
          </a:p>
        </p:txBody>
      </p:sp>
      <p:graphicFrame>
        <p:nvGraphicFramePr>
          <p:cNvPr id="11" name="Содержимое 3">
            <a:extLst>
              <a:ext uri="{FF2B5EF4-FFF2-40B4-BE49-F238E27FC236}">
                <a16:creationId xmlns:a16="http://schemas.microsoft.com/office/drawing/2014/main" id="{700ECBA6-D5B8-4004-81FA-29347C5A53ED}"/>
              </a:ext>
            </a:extLst>
          </p:cNvPr>
          <p:cNvGraphicFramePr>
            <a:graphicFrameLocks/>
          </p:cNvGraphicFramePr>
          <p:nvPr/>
        </p:nvGraphicFramePr>
        <p:xfrm>
          <a:off x="405806" y="2099675"/>
          <a:ext cx="11567476" cy="2580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0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16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6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71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72322" marR="72322" marT="36201" marB="36201">
                    <a:solidFill>
                      <a:srgbClr val="3B90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субсидии</a:t>
                      </a:r>
                    </a:p>
                  </a:txBody>
                  <a:tcPr marL="72322" marR="72322" marT="36201" marB="36201">
                    <a:solidFill>
                      <a:srgbClr val="3B90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Условия</a:t>
                      </a:r>
                    </a:p>
                  </a:txBody>
                  <a:tcPr marL="72322" marR="72322" marT="36201" marB="36201">
                    <a:solidFill>
                      <a:srgbClr val="3B907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Размер</a:t>
                      </a:r>
                    </a:p>
                  </a:txBody>
                  <a:tcPr marL="72322" marR="72322" marT="36201" marB="36201">
                    <a:solidFill>
                      <a:srgbClr val="3B907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0545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2322" marR="72322" marT="36201" marB="36201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проведение комплекса агротехнологических работ, и стимулирование производства продукции растениеводства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14.02.2025–02.03.2025</a:t>
                      </a:r>
                      <a:endParaRPr lang="ru-RU" sz="13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322" marR="72322" marT="36199" marB="36199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 Наличие посевных площадей </a:t>
                      </a:r>
                      <a:r>
                        <a:rPr lang="ru-RU" sz="1300" b="1" u="sng" dirty="0">
                          <a:latin typeface="Times New Roman" pitchFamily="18" charset="0"/>
                          <a:cs typeface="Times New Roman" pitchFamily="18" charset="0"/>
                        </a:rPr>
                        <a:t>не менее: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300" b="1" i="1" dirty="0">
                          <a:latin typeface="Times New Roman" pitchFamily="18" charset="0"/>
                          <a:cs typeface="Times New Roman" pitchFamily="18" charset="0"/>
                        </a:rPr>
                        <a:t>зерновых и кормовых культур 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 b="1" i="1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300" b="0" i="1" dirty="0"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1300" b="0" i="1" dirty="0" err="1">
                          <a:latin typeface="Times New Roman" pitchFamily="18" charset="0"/>
                          <a:cs typeface="Times New Roman" pitchFamily="18" charset="0"/>
                        </a:rPr>
                        <a:t>искл</a:t>
                      </a:r>
                      <a:r>
                        <a:rPr lang="ru-RU" sz="1300" b="0" i="1" dirty="0">
                          <a:latin typeface="Times New Roman" pitchFamily="18" charset="0"/>
                          <a:cs typeface="Times New Roman" pitchFamily="18" charset="0"/>
                        </a:rPr>
                        <a:t>. рапса и сои) </a:t>
                      </a:r>
                      <a:r>
                        <a:rPr lang="ru-RU" sz="1300" b="1" i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300" b="1" u="none" dirty="0">
                          <a:latin typeface="Times New Roman" pitchFamily="18" charset="0"/>
                          <a:cs typeface="Times New Roman" pitchFamily="18" charset="0"/>
                        </a:rPr>
                        <a:t>100 га 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300" b="1" u="none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Сохранение или увеличение посевных </a:t>
                      </a:r>
                      <a:r>
                        <a:rPr lang="ru-RU" sz="130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площ</a:t>
                      </a:r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Наличие плановой структуры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Наличие в собственности и(или) в аренде земель с/х назначения (не менее трех лет)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Наличие агронома в штате организации либо привлеченного по договору</a:t>
                      </a:r>
                    </a:p>
                  </a:txBody>
                  <a:tcPr marL="72322" marR="72322" marT="36199" marB="36199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latin typeface="Times New Roman" pitchFamily="18" charset="0"/>
                          <a:cs typeface="Times New Roman" pitchFamily="18" charset="0"/>
                        </a:rPr>
                        <a:t>Ставки 2025 года га 1 га посевных площадей:</a:t>
                      </a:r>
                    </a:p>
                    <a:p>
                      <a:pPr algn="ctr"/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b="1" dirty="0">
                          <a:latin typeface="Times New Roman" pitchFamily="18" charset="0"/>
                          <a:cs typeface="Times New Roman" pitchFamily="18" charset="0"/>
                        </a:rPr>
                        <a:t>1851,26 руб./га (максимально возможная) - </a:t>
                      </a:r>
                      <a:r>
                        <a:rPr lang="ru-RU" sz="1300" b="0" dirty="0">
                          <a:latin typeface="Times New Roman" pitchFamily="18" charset="0"/>
                          <a:cs typeface="Times New Roman" pitchFamily="18" charset="0"/>
                        </a:rPr>
                        <a:t>зерновые, кормовые</a:t>
                      </a:r>
                    </a:p>
                    <a:p>
                      <a:pPr algn="ctr"/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2" marR="72322" marT="36199" marB="36199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Содержимое 3">
            <a:extLst>
              <a:ext uri="{FF2B5EF4-FFF2-40B4-BE49-F238E27FC236}">
                <a16:creationId xmlns:a16="http://schemas.microsoft.com/office/drawing/2014/main" id="{78D793E2-296F-429A-80FC-267ED6D3DF61}"/>
              </a:ext>
            </a:extLst>
          </p:cNvPr>
          <p:cNvGraphicFramePr>
            <a:graphicFrameLocks/>
          </p:cNvGraphicFramePr>
          <p:nvPr/>
        </p:nvGraphicFramePr>
        <p:xfrm>
          <a:off x="411998" y="4634341"/>
          <a:ext cx="11567476" cy="1921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0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16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26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21186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2322" marR="72322" marT="36180" marB="3618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Поддержка отрасли растениеводства в части стимулирования увеличения производства картофеля и овощей открытого грунта,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т.ч ЛПХ – самозанятые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14.02.2025–02.03.2025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2" marR="72322" marT="36178" marB="36178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Наличие посевных площадей для СХТП: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300" b="1" i="1" u="non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овощей-7 га </a:t>
                      </a:r>
                      <a:r>
                        <a:rPr lang="ru-RU" sz="1300" b="0" i="1" u="non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(или) </a:t>
                      </a:r>
                    </a:p>
                    <a:p>
                      <a:pPr marL="171450" indent="-17145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300" b="1" i="1" u="non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картофеля</a:t>
                      </a:r>
                      <a:r>
                        <a:rPr lang="ru-RU" sz="1300" b="1" u="non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300" b="1" i="1" u="non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га.</a:t>
                      </a:r>
                    </a:p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ru-RU" sz="1300" b="1" i="1" u="non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Наличие посевных площадей для ЛПХ: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300" b="1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картофеля не менее 0,8 га и (или)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овощей открытого грунта не менее 0,3 га.</a:t>
                      </a:r>
                      <a:endParaRPr lang="ru-RU" sz="15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2" marR="72322" marT="36178" marB="36178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Ставки 2025 года: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10133,27 руб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на 1 га картофеля(посевная)</a:t>
                      </a:r>
                    </a:p>
                    <a:p>
                      <a:pPr algn="ctr"/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14445,3 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1 га овощей(посевная)</a:t>
                      </a:r>
                    </a:p>
                    <a:p>
                      <a:pPr algn="ctr"/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801,23 руб./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тонна картофеля (производство)</a:t>
                      </a:r>
                    </a:p>
                    <a:p>
                      <a:pPr algn="ctr"/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1093,92 руб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./тонна овощей(производство)</a:t>
                      </a:r>
                    </a:p>
                    <a:p>
                      <a:pPr algn="ctr"/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1300 руб./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тонна (реализация) картофель </a:t>
                      </a:r>
                    </a:p>
                    <a:p>
                      <a:pPr algn="ctr"/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1500 руб./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тонна(реализация)овощи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2" marR="72322" marT="36178" marB="36178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4F3D09A-4700-4627-A557-15DFC2B227F7}"/>
              </a:ext>
            </a:extLst>
          </p:cNvPr>
          <p:cNvSpPr/>
          <p:nvPr/>
        </p:nvSpPr>
        <p:spPr>
          <a:xfrm>
            <a:off x="336189" y="6491475"/>
            <a:ext cx="9643533" cy="60343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7" dirty="0">
                <a:solidFill>
                  <a:prstClr val="black"/>
                </a:solidFill>
                <a:cs typeface="Times New Roman" panose="02020603050405020304" pitchFamily="18" charset="0"/>
              </a:rPr>
              <a:t>* На посев использовались семена, сорта или гибриды которых включены в Государственный реестр селекционных достижений, допущенных</a:t>
            </a:r>
            <a:r>
              <a:rPr lang="ru-RU" sz="1107" dirty="0">
                <a:solidFill>
                  <a:schemeClr val="bg1"/>
                </a:solidFill>
                <a:cs typeface="Times New Roman" panose="02020603050405020304" pitchFamily="18" charset="0"/>
              </a:rPr>
              <a:t> к</a:t>
            </a:r>
            <a:r>
              <a:rPr lang="ru-RU" sz="1107" dirty="0">
                <a:solidFill>
                  <a:prstClr val="black"/>
                </a:solidFill>
                <a:cs typeface="Times New Roman" panose="02020603050405020304" pitchFamily="18" charset="0"/>
              </a:rPr>
              <a:t> использованию, по 11-му Восточно-Сибирскому региону + сортовые и посевные качества семян соответствуют ГОСТ Р 52325-2005, для овощ</a:t>
            </a:r>
            <a:r>
              <a:rPr lang="ru-RU" sz="1107" dirty="0">
                <a:solidFill>
                  <a:schemeClr val="bg1"/>
                </a:solidFill>
                <a:cs typeface="Times New Roman" panose="02020603050405020304" pitchFamily="18" charset="0"/>
              </a:rPr>
              <a:t>ных культур </a:t>
            </a:r>
            <a:r>
              <a:rPr lang="ru-RU" sz="1107" dirty="0">
                <a:solidFill>
                  <a:prstClr val="black"/>
                </a:solidFill>
                <a:cs typeface="Times New Roman" panose="02020603050405020304" pitchFamily="18" charset="0"/>
              </a:rPr>
              <a:t>ГОСТ Р 52171-2003, для картофеля ГОСТ 33996-2016.</a:t>
            </a:r>
            <a:endParaRPr lang="ru-RU" sz="316" dirty="0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05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РАСТЕНИЕВОДСТВО</a:t>
            </a:r>
          </a:p>
        </p:txBody>
      </p:sp>
      <p:graphicFrame>
        <p:nvGraphicFramePr>
          <p:cNvPr id="14" name="Содержимое 3">
            <a:extLst>
              <a:ext uri="{FF2B5EF4-FFF2-40B4-BE49-F238E27FC236}">
                <a16:creationId xmlns:a16="http://schemas.microsoft.com/office/drawing/2014/main" id="{3664F9CE-EC1B-453E-8E61-CC1FBA7967E6}"/>
              </a:ext>
            </a:extLst>
          </p:cNvPr>
          <p:cNvGraphicFramePr>
            <a:graphicFrameLocks/>
          </p:cNvGraphicFramePr>
          <p:nvPr/>
        </p:nvGraphicFramePr>
        <p:xfrm>
          <a:off x="412002" y="2170202"/>
          <a:ext cx="11384038" cy="48592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1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95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241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23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№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55" marB="3615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Наименование субсидии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55" marB="3615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Условия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55" marB="3615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Размер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55" marB="3615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5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55" marB="36155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200" dirty="0"/>
                        <a:t>Возмещение части затрат на приобретение элитных семян, </a:t>
                      </a:r>
                    </a:p>
                    <a:p>
                      <a:pPr algn="ctr"/>
                      <a:r>
                        <a:rPr lang="ru-RU" sz="1200" dirty="0"/>
                        <a:t>в т.ч.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effectLst/>
                        </a:rPr>
                        <a:t>на</a:t>
                      </a:r>
                      <a:r>
                        <a:rPr lang="ru-RU" sz="1900" kern="1200" dirty="0">
                          <a:effectLst/>
                        </a:rPr>
                        <a:t> </a:t>
                      </a:r>
                      <a:r>
                        <a:rPr lang="ru-RU" sz="1200" kern="1200" dirty="0">
                          <a:effectLst/>
                        </a:rPr>
                        <a:t>1 га посевной площади, занятой элитными семенами картофеля и элитными семенами и гибридами первого поколения овощных культур открытого грунта.</a:t>
                      </a:r>
                    </a:p>
                    <a:p>
                      <a:pPr algn="ctr"/>
                      <a:endParaRPr lang="ru-RU" sz="13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9" marR="72329" marT="36128" marB="3612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marL="0" indent="0" algn="just"/>
                      <a:r>
                        <a:rPr lang="ru-RU" sz="1300" dirty="0"/>
                        <a:t>На</a:t>
                      </a:r>
                      <a:r>
                        <a:rPr lang="ru-RU" sz="1300" baseline="0" dirty="0"/>
                        <a:t> приобретение элитных семян предоставляются за объем семян, необходимый для посева:</a:t>
                      </a:r>
                    </a:p>
                    <a:p>
                      <a:pPr marL="0" indent="0" algn="just"/>
                      <a:endParaRPr lang="ru-RU" sz="1300" baseline="0" dirty="0"/>
                    </a:p>
                    <a:p>
                      <a:pPr marL="0" indent="0" algn="just">
                        <a:buAutoNum type="arabicPeriod"/>
                      </a:pPr>
                      <a:r>
                        <a:rPr lang="ru-RU" sz="1200" baseline="0" dirty="0"/>
                        <a:t>  не менее 7%, но не более 40%  общей площади зерновых культур;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200" kern="1200" dirty="0"/>
                        <a:t> не менее  3%, но не более 40%  общей площади кормовых культур;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200" kern="1200" dirty="0"/>
                        <a:t> не менее 3%, но не более 40% общей площади, занятой масличными и техническими культурами;</a:t>
                      </a:r>
                    </a:p>
                    <a:p>
                      <a:pPr marL="0" indent="0" algn="just">
                        <a:buAutoNum type="arabicPeriod"/>
                      </a:pPr>
                      <a:r>
                        <a:rPr lang="ru-RU" sz="1200" baseline="0" dirty="0"/>
                        <a:t> не ниже 5%, но не более 40% общей площади картофеля;</a:t>
                      </a:r>
                    </a:p>
                    <a:p>
                      <a:pPr marL="0" indent="0" algn="just">
                        <a:buAutoNum type="arabicPeriod"/>
                      </a:pPr>
                      <a:r>
                        <a:rPr lang="ru-RU" sz="1200" baseline="0" dirty="0"/>
                        <a:t> до 80% в общей площади овощных культур, засеянных элитными семенами и семенами </a:t>
                      </a:r>
                      <a:r>
                        <a:rPr lang="en-US" sz="1200" baseline="0" dirty="0"/>
                        <a:t>F1</a:t>
                      </a:r>
                      <a:r>
                        <a:rPr lang="ru-RU" sz="1200" baseline="0" dirty="0"/>
                        <a:t>.</a:t>
                      </a:r>
                    </a:p>
                    <a:p>
                      <a:pPr marL="0" indent="0" algn="just">
                        <a:buNone/>
                      </a:pP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9" marR="72329" marT="36128" marB="3612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35% - элитные семена зерновых и кормовых культур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 - элитные семена картофеля и семян овощей </a:t>
                      </a:r>
                      <a:r>
                        <a:rPr lang="en-US" sz="1200" kern="1200" spc="0" baseline="0" dirty="0">
                          <a:solidFill>
                            <a:schemeClr val="dk1"/>
                          </a:solidFill>
                          <a:latin typeface="Rockwell"/>
                          <a:ea typeface="+mn-ea"/>
                          <a:cs typeface="+mn-cs"/>
                        </a:rPr>
                        <a:t>F1</a:t>
                      </a:r>
                      <a:endParaRPr lang="ru-RU" sz="1200" kern="1200" spc="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 - оригинальные, супер-суперэлита, суперэлита (картофель) семенным хозяйствам, покупателям семян, произведенных в рамках ФНТП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 т.</a:t>
                      </a:r>
                      <a:r>
                        <a:rPr lang="en-US" sz="1200" kern="1200" spc="0" baseline="0" dirty="0">
                          <a:solidFill>
                            <a:schemeClr val="dk1"/>
                          </a:solidFill>
                          <a:latin typeface="Rockwell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руб. за 1 тонну семян донника (суперэлита)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 т.</a:t>
                      </a:r>
                      <a:r>
                        <a:rPr lang="en-US" sz="1200" kern="1200" spc="0" baseline="0" dirty="0">
                          <a:solidFill>
                            <a:schemeClr val="dk1"/>
                          </a:solidFill>
                          <a:latin typeface="Rockwell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руб. за 1 тонну семян донника (элита)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 т.</a:t>
                      </a:r>
                      <a:r>
                        <a:rPr lang="en-US" sz="1200" kern="1200" spc="0" baseline="0" dirty="0">
                          <a:solidFill>
                            <a:schemeClr val="dk1"/>
                          </a:solidFill>
                          <a:latin typeface="Rockwell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руб. за 1 тонну семян многолетних злаковых трав (супер-суперэлита, суперэлита)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 т.</a:t>
                      </a:r>
                      <a:r>
                        <a:rPr lang="en-US" sz="1200" kern="1200" spc="0" baseline="0" dirty="0">
                          <a:solidFill>
                            <a:schemeClr val="dk1"/>
                          </a:solidFill>
                          <a:latin typeface="Rockwell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руб. за 1 тонну семян многолетних злаковых трав (элита)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 - оригинальные семена зерновых культур семенным хозяйствам;</a:t>
                      </a:r>
                    </a:p>
                    <a:p>
                      <a:pPr algn="l">
                        <a:spcBef>
                          <a:spcPts val="0"/>
                        </a:spcBef>
                      </a:pPr>
                      <a:r>
                        <a:rPr lang="ru-RU" sz="1200" kern="1200" spc="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 - элитные семена суданской травы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9" marR="72329" marT="36128" marB="3612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2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47" marB="36147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47" marB="36147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ru-RU" sz="14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47" marB="36147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47" marB="3614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86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47" marB="36147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200" dirty="0"/>
                        <a:t>Приобретение семян кормовых культур с учетом доставки в районы Крайнего Севера и приравненные к ним</a:t>
                      </a:r>
                    </a:p>
                    <a:p>
                      <a:pPr algn="ctr"/>
                      <a:r>
                        <a:rPr lang="ru-RU" sz="1300" b="0" i="0" kern="1200" dirty="0">
                          <a:solidFill>
                            <a:schemeClr val="dk1"/>
                          </a:solidFill>
                          <a:effectLst/>
                          <a:latin typeface="Rockwell"/>
                          <a:ea typeface="+mn-ea"/>
                          <a:cs typeface="+mn-cs"/>
                        </a:rPr>
                        <a:t>14.02.2025–02.03.2025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46" marB="3614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ru-RU" sz="1200" kern="1200" dirty="0">
                          <a:effectLst/>
                        </a:rPr>
                        <a:t>1) </a:t>
                      </a:r>
                      <a:r>
                        <a:rPr lang="en-US" sz="1200" kern="1200" dirty="0">
                          <a:effectLst/>
                        </a:rPr>
                        <a:t>C</a:t>
                      </a:r>
                      <a:r>
                        <a:rPr lang="ru-RU" sz="1200" kern="1200" dirty="0">
                          <a:effectLst/>
                        </a:rPr>
                        <a:t>охранение посевной площади кормовых культур в районах Крайнего Севера и приравненных к ним местности на 1 января текущего года по сравнению с показателем на 1 января предыдущего года</a:t>
                      </a:r>
                      <a:endParaRPr lang="ru-RU" sz="12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46" marB="36146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marL="0" indent="0" algn="l">
                        <a:buNone/>
                      </a:pPr>
                      <a:r>
                        <a:rPr lang="ru-RU" sz="1200" dirty="0"/>
                        <a:t>Приобретение семенного материала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ru-RU" sz="1200" dirty="0"/>
                        <a:t>Проведение обследований анализов семян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ru-RU" sz="1200" dirty="0"/>
                        <a:t>Транспортные расходы</a:t>
                      </a:r>
                    </a:p>
                    <a:p>
                      <a:pPr marL="0" indent="0" algn="l">
                        <a:buNone/>
                      </a:pPr>
                      <a:endParaRPr lang="ru-RU" sz="1200" dirty="0"/>
                    </a:p>
                    <a:p>
                      <a:pPr marL="0" indent="0" algn="l">
                        <a:buNone/>
                      </a:pPr>
                      <a:r>
                        <a:rPr lang="ru-RU" sz="1200" dirty="0"/>
                        <a:t>4231руб./га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5" marR="72325" marT="36146" marB="3614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92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РАСТЕНИЕВОДСТВО</a:t>
            </a:r>
          </a:p>
        </p:txBody>
      </p:sp>
      <p:graphicFrame>
        <p:nvGraphicFramePr>
          <p:cNvPr id="9" name="Содержимое 3">
            <a:extLst>
              <a:ext uri="{FF2B5EF4-FFF2-40B4-BE49-F238E27FC236}">
                <a16:creationId xmlns:a16="http://schemas.microsoft.com/office/drawing/2014/main" id="{F781197F-99E2-4C80-98E7-22C4E1C6574C}"/>
              </a:ext>
            </a:extLst>
          </p:cNvPr>
          <p:cNvGraphicFramePr>
            <a:graphicFrameLocks/>
          </p:cNvGraphicFramePr>
          <p:nvPr/>
        </p:nvGraphicFramePr>
        <p:xfrm>
          <a:off x="377526" y="2159584"/>
          <a:ext cx="11601951" cy="48241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22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5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64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87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24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№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8" marB="3617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Наименование субсидии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8" marB="3617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Условия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8" marB="3617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Размер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8" marB="3617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3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400" dirty="0"/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8" marB="36178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Увеличение посевных площадей</a:t>
                      </a:r>
                    </a:p>
                    <a:p>
                      <a:pPr algn="ctr"/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1" marB="3617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300" dirty="0"/>
                        <a:t>Получателями</a:t>
                      </a:r>
                      <a:r>
                        <a:rPr lang="ru-RU" sz="1300" baseline="0" dirty="0"/>
                        <a:t> субсидии являются с/х товаропроизводители, увеличившие посевные площади, имеющиеся на 1 января текущего года  (условие: посевные площади в прошлом году + увеличение в текущем)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1" marB="3617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l"/>
                      <a:r>
                        <a:rPr lang="ru-RU" sz="1300" baseline="0" dirty="0"/>
                        <a:t>         1 000,0 руб./га – пашня</a:t>
                      </a:r>
                    </a:p>
                    <a:p>
                      <a:pPr algn="ctr"/>
                      <a:r>
                        <a:rPr lang="ru-RU" sz="1300" baseline="0" dirty="0"/>
                        <a:t> 5 000,0 руб./га - залежные земли </a:t>
                      </a:r>
                    </a:p>
                    <a:p>
                      <a:pPr algn="ctr"/>
                      <a:r>
                        <a:rPr lang="ru-RU" sz="1300" baseline="0" dirty="0"/>
                        <a:t>(</a:t>
                      </a:r>
                      <a:r>
                        <a:rPr lang="ru-RU" sz="1300" kern="1200" dirty="0">
                          <a:effectLst/>
                        </a:rPr>
                        <a:t>не используемые более пяти лет)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1" marB="3617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2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1" marB="3617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endParaRPr lang="ru-RU" sz="13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1" marB="3617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1" marB="3617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1" marB="3617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40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400" dirty="0"/>
                        <a:t>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1" marB="3617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Уплата страховых премий по договорам</a:t>
                      </a:r>
                      <a:r>
                        <a:rPr lang="ru-RU" sz="1300" baseline="0" dirty="0"/>
                        <a:t> с/х назначения</a:t>
                      </a:r>
                    </a:p>
                    <a:p>
                      <a:pPr algn="ctr"/>
                      <a:endParaRPr lang="ru-RU" sz="1300" baseline="0" dirty="0"/>
                    </a:p>
                    <a:p>
                      <a:pPr marL="0" indent="0" algn="ctr">
                        <a:buAutoNum type="arabicPeriod"/>
                      </a:pPr>
                      <a:r>
                        <a:rPr lang="ru-RU" sz="1300" baseline="0" dirty="0"/>
                        <a:t> В случае утраты (гибели) урожая с/х культур</a:t>
                      </a:r>
                    </a:p>
                    <a:p>
                      <a:pPr marL="0" indent="0" algn="ctr">
                        <a:buAutoNum type="arabicPeriod"/>
                      </a:pPr>
                      <a:r>
                        <a:rPr lang="ru-RU" sz="1300" baseline="0" dirty="0"/>
                        <a:t> Утраты (гибели) посадок многолетних насаждений </a:t>
                      </a:r>
                    </a:p>
                    <a:p>
                      <a:pPr marL="0" indent="0" algn="ctr">
                        <a:buNone/>
                      </a:pPr>
                      <a:endParaRPr lang="ru-RU" sz="1300" baseline="0" dirty="0"/>
                    </a:p>
                    <a:p>
                      <a:pPr marL="0" indent="0" algn="ctr">
                        <a:buNone/>
                      </a:pPr>
                      <a:r>
                        <a:rPr lang="ru-RU" sz="1300" baseline="0" dirty="0"/>
                        <a:t>До 01.05.2024г.</a:t>
                      </a:r>
                      <a:endParaRPr lang="en-US" sz="1300" baseline="0" dirty="0"/>
                    </a:p>
                    <a:p>
                      <a:pPr algn="ctr"/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0" marB="3617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r>
                        <a:rPr lang="ru-RU" sz="1300" kern="1200" dirty="0">
                          <a:effectLst/>
                        </a:rPr>
                        <a:t>При страховании урожая с/х культур, посадок многолетних насаждений </a:t>
                      </a:r>
                      <a:r>
                        <a:rPr lang="ru-RU" sz="1300" u="sng" kern="1200" dirty="0">
                          <a:effectLst/>
                        </a:rPr>
                        <a:t>договор с/х страхования заключен: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300" kern="1200" dirty="0">
                          <a:effectLst/>
                        </a:rPr>
                        <a:t>1) в отношении одного или нескольких видов сельскохозяйственных культур, посадок многолетних насаждений на всей площади земельных участков, на которой Участником отбора выращиваются данные с/х культуры, многолетние насаждения;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endParaRPr lang="ru-RU" sz="1300" kern="1200" dirty="0">
                        <a:effectLst/>
                      </a:endParaRPr>
                    </a:p>
                    <a:p>
                      <a:r>
                        <a:rPr lang="ru-RU" sz="1300" kern="1200" dirty="0">
                          <a:effectLst/>
                        </a:rPr>
                        <a:t>2) в срок не позднее 15 календарных дней после окончания сева или посадки с/х культуры, за исключением многолетних насаждений, а также многолетних трав посева прошлых лет;</a:t>
                      </a:r>
                    </a:p>
                    <a:p>
                      <a:endParaRPr lang="ru-RU" sz="1300" kern="1200" dirty="0">
                        <a:effectLst/>
                      </a:endParaRPr>
                    </a:p>
                    <a:p>
                      <a:r>
                        <a:rPr lang="ru-RU" sz="1300" kern="1200" dirty="0">
                          <a:effectLst/>
                        </a:rPr>
                        <a:t>3) до момента прекращения вегетации (перехода в состояние зимнего покоя) многолетних насаждений. </a:t>
                      </a:r>
                    </a:p>
                    <a:p>
                      <a:pPr marL="0" indent="0" algn="l">
                        <a:buAutoNum type="arabicPeriod"/>
                      </a:pPr>
                      <a:endParaRPr lang="ru-RU" sz="130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0" marB="3617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marL="0" indent="0" algn="just">
                        <a:buNone/>
                      </a:pPr>
                      <a:r>
                        <a:rPr lang="ru-RU" sz="1300" kern="1200" dirty="0">
                          <a:effectLst/>
                        </a:rPr>
                        <a:t>1) СХТП на уплату страховой премии, начисленной по договорам с/х страхования -90% (от 50% суммы начисленной страховой премии);</a:t>
                      </a:r>
                    </a:p>
                    <a:p>
                      <a:pPr marL="0" indent="0">
                        <a:buNone/>
                      </a:pPr>
                      <a:endParaRPr lang="ru-RU" sz="1300" kern="1200" dirty="0">
                        <a:effectLst/>
                      </a:endParaRPr>
                    </a:p>
                    <a:p>
                      <a:r>
                        <a:rPr lang="ru-RU" sz="1300" kern="1200" dirty="0">
                          <a:effectLst/>
                        </a:rPr>
                        <a:t>2)  Страховым организациям - 50% ( от    суммы начисленной страховой премии).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1" marR="72321" marT="36170" marB="3617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861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9813751" y="837412"/>
            <a:ext cx="2621884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Грантовая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поддержка агропромышленного комплекса Республики Бурятия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2348" y="837411"/>
            <a:ext cx="3538755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Разработаны и распространены методические пособия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9B3A19B-6E6B-43F6-84F0-17A43F7946DB}"/>
              </a:ext>
            </a:extLst>
          </p:cNvPr>
          <p:cNvSpPr/>
          <p:nvPr/>
        </p:nvSpPr>
        <p:spPr>
          <a:xfrm>
            <a:off x="442348" y="303957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ГБУ ИМЦ РБ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1214A4B-6970-4505-A9C7-B06FD90AD729}"/>
              </a:ext>
            </a:extLst>
          </p:cNvPr>
          <p:cNvSpPr/>
          <p:nvPr/>
        </p:nvSpPr>
        <p:spPr>
          <a:xfrm>
            <a:off x="9280052" y="3426201"/>
            <a:ext cx="3168351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Дорожная карта «Как создать сельскохозяйственный кооператив»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0554F0F-A811-48FB-ACA6-8A64A511FC9A}"/>
              </a:ext>
            </a:extLst>
          </p:cNvPr>
          <p:cNvSpPr/>
          <p:nvPr/>
        </p:nvSpPr>
        <p:spPr>
          <a:xfrm>
            <a:off x="9280053" y="2142624"/>
            <a:ext cx="3168352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Государственная поддержка сельскохозяйственной потребительской кооперации в Республике Бурятия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11214A4B-6970-4505-A9C7-B06FD90AD729}"/>
              </a:ext>
            </a:extLst>
          </p:cNvPr>
          <p:cNvSpPr/>
          <p:nvPr/>
        </p:nvSpPr>
        <p:spPr>
          <a:xfrm>
            <a:off x="9280052" y="4438944"/>
            <a:ext cx="3168351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Государственная поддержка агропромышленного комплекса Республики Бурятия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1214A4B-6970-4505-A9C7-B06FD90AD729}"/>
              </a:ext>
            </a:extLst>
          </p:cNvPr>
          <p:cNvSpPr/>
          <p:nvPr/>
        </p:nvSpPr>
        <p:spPr>
          <a:xfrm>
            <a:off x="9267283" y="5711175"/>
            <a:ext cx="3168351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Как создать сельскохозяйственный кооператив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1214A4B-6970-4505-A9C7-B06FD90AD729}"/>
              </a:ext>
            </a:extLst>
          </p:cNvPr>
          <p:cNvSpPr/>
          <p:nvPr/>
        </p:nvSpPr>
        <p:spPr>
          <a:xfrm>
            <a:off x="4009905" y="837411"/>
            <a:ext cx="316835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Азбука фермера. 3-е издание, переработанное и дополненное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81" y="2142624"/>
            <a:ext cx="8575582" cy="4756295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D6CFEE4-B5A3-430D-B2F2-C81CF7678A03}"/>
              </a:ext>
            </a:extLst>
          </p:cNvPr>
          <p:cNvSpPr/>
          <p:nvPr/>
        </p:nvSpPr>
        <p:spPr>
          <a:xfrm>
            <a:off x="7348681" y="859075"/>
            <a:ext cx="2348690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/>
              <a:t>Рациональное использование сенокосных угодий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EE4E567-D174-475C-81BE-08C409B5FF0A}"/>
              </a:ext>
            </a:extLst>
          </p:cNvPr>
          <p:cNvSpPr/>
          <p:nvPr/>
        </p:nvSpPr>
        <p:spPr>
          <a:xfrm>
            <a:off x="4010123" y="1468353"/>
            <a:ext cx="3168351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Организация убойных пунктов (модулей) в Республике Бурятия </a:t>
            </a:r>
          </a:p>
        </p:txBody>
      </p:sp>
    </p:spTree>
    <p:extLst>
      <p:ext uri="{BB962C8B-B14F-4D97-AF65-F5344CB8AC3E}">
        <p14:creationId xmlns:p14="http://schemas.microsoft.com/office/powerpoint/2010/main" val="345866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1" grpId="0" animBg="1"/>
      <p:bldP spid="23" grpId="0" animBg="1"/>
      <p:bldP spid="27" grpId="0" animBg="1"/>
      <p:bldP spid="18" grpId="0" animBg="1"/>
      <p:bldP spid="22" grpId="0" animBg="1"/>
      <p:bldP spid="24" grpId="0" animBg="1"/>
      <p:bldP spid="12" grpId="0" animBg="1"/>
      <p:bldP spid="1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РАСТЕНИЕВОДСТВО</a:t>
            </a:r>
          </a:p>
        </p:txBody>
      </p:sp>
      <p:graphicFrame>
        <p:nvGraphicFramePr>
          <p:cNvPr id="10" name="Объект 3">
            <a:extLst>
              <a:ext uri="{FF2B5EF4-FFF2-40B4-BE49-F238E27FC236}">
                <a16:creationId xmlns:a16="http://schemas.microsoft.com/office/drawing/2014/main" id="{952A11BB-40FD-4793-B023-4FAA5DD25C09}"/>
              </a:ext>
            </a:extLst>
          </p:cNvPr>
          <p:cNvGraphicFramePr>
            <a:graphicFrameLocks/>
          </p:cNvGraphicFramePr>
          <p:nvPr/>
        </p:nvGraphicFramePr>
        <p:xfrm>
          <a:off x="412001" y="2205692"/>
          <a:ext cx="11901498" cy="464921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9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0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8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27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23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№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71" marB="3617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Наименование субсидии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71" marB="3617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Условия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71" marB="3617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Размер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71" marB="3617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96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400" dirty="0"/>
                        <a:t>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61" marB="3616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Закладка и уход за многолетними</a:t>
                      </a:r>
                      <a:r>
                        <a:rPr lang="ru-RU" sz="1300" baseline="0" dirty="0"/>
                        <a:t> плодовыми и ягодными насаждениями, </a:t>
                      </a:r>
                    </a:p>
                    <a:p>
                      <a:pPr algn="ctr"/>
                      <a:endParaRPr lang="ru-RU" sz="1300" baseline="0" dirty="0"/>
                    </a:p>
                    <a:p>
                      <a:pPr algn="ctr"/>
                      <a:r>
                        <a:rPr lang="ru-RU" sz="1300" baseline="0" dirty="0"/>
                        <a:t>в т.ч.</a:t>
                      </a:r>
                    </a:p>
                    <a:p>
                      <a:pPr algn="ctr"/>
                      <a:r>
                        <a:rPr lang="ru-RU" sz="1300" baseline="0" dirty="0"/>
                        <a:t> на раскорчевку выбывших из эксплуатации многолетних насаждений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61" marB="3616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/>
                        <a:t>Осуществить закладку</a:t>
                      </a:r>
                      <a:r>
                        <a:rPr lang="ru-RU" sz="1200" baseline="0" dirty="0"/>
                        <a:t> указанных насаждений площадью не менее 1 га в год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aseline="0" dirty="0"/>
                        <a:t>2. Иметь на начало года не менее 1 гектара площади указанных насаждений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kern="1200" dirty="0">
                          <a:effectLst/>
                        </a:rPr>
                        <a:t>3. Наличие проекта на закладку многолетних насаждений;</a:t>
                      </a:r>
                    </a:p>
                    <a:p>
                      <a:r>
                        <a:rPr lang="ru-RU" sz="1200" kern="1200" dirty="0">
                          <a:effectLst/>
                        </a:rPr>
                        <a:t>4. Внесение удобрений из расчета на 1 га при закладке сада в объеме 3 - 10 тонн орг. удобрений или не менее 10 кг действующего вещества при внесении в почву мин. удобрений, не менее 5 тонн орг. удобрений или не менее 5 кг действующего вещества мине. удобрений при проведении подкормки растений в период вегетации;</a:t>
                      </a:r>
                    </a:p>
                    <a:p>
                      <a:r>
                        <a:rPr lang="ru-RU" sz="1200" kern="1200" dirty="0">
                          <a:effectLst/>
                        </a:rPr>
                        <a:t>5. Использование посадочного материала с/х культур, сорта или гибриды которых внесены в Госреестр селекционных достижений, допущенных к использованию в 11-м Восточно-Сибирском регионе допуска, а также сортовые качества которого соответствуют ГОСТ Р 53135-2008</a:t>
                      </a:r>
                    </a:p>
                    <a:p>
                      <a:r>
                        <a:rPr lang="ru-RU" sz="1200" kern="1200" baseline="0" dirty="0">
                          <a:effectLst/>
                        </a:rPr>
                        <a:t>6. Подтверждающие документы: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200" kern="1200" baseline="0" dirty="0">
                          <a:effectLst/>
                        </a:rPr>
                        <a:t> акт о закладке сада (утверждается главой МО)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200" kern="1200" baseline="0" dirty="0">
                          <a:effectLst/>
                        </a:rPr>
                        <a:t> договоры на поставку, закладку, уход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200" kern="1200" baseline="0" dirty="0">
                          <a:effectLst/>
                        </a:rPr>
                        <a:t> платежные документы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200" kern="1200" baseline="0" dirty="0">
                          <a:effectLst/>
                        </a:rPr>
                        <a:t> акты, счет-фактуры, товарные накладные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200" kern="1200" baseline="0" dirty="0">
                          <a:effectLst/>
                        </a:rPr>
                        <a:t> сертификат качества / фитосанитарный сертификат на посадочный материал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ru-RU" sz="1300" baseline="0" dirty="0"/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ru-RU" sz="1300" baseline="0" dirty="0"/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61" marB="3616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200" dirty="0"/>
                        <a:t>Субсидии предоставляются по ставке на 1 га закладки и ухода за многолетними</a:t>
                      </a:r>
                      <a:r>
                        <a:rPr lang="ru-RU" sz="1200" baseline="0" dirty="0"/>
                        <a:t> плодовыми и ягодными кустарниковыми насаждениями, а также на 1 га закладки и ухода за плодовыми и ягодными питомниками, раскорчевку  в размере           </a:t>
                      </a:r>
                    </a:p>
                    <a:p>
                      <a:pPr algn="ctr"/>
                      <a:endParaRPr lang="ru-RU" sz="1200" baseline="0" dirty="0"/>
                    </a:p>
                    <a:p>
                      <a:pPr algn="ctr"/>
                      <a:r>
                        <a:rPr lang="ru-RU" sz="1200" baseline="0" dirty="0"/>
                        <a:t>80 % , но не более </a:t>
                      </a:r>
                    </a:p>
                    <a:p>
                      <a:pPr algn="ctr"/>
                      <a:endParaRPr lang="ru-RU" sz="1200" baseline="0" dirty="0"/>
                    </a:p>
                    <a:p>
                      <a:pPr algn="ctr"/>
                      <a:r>
                        <a:rPr lang="ru-RU" sz="1200" baseline="0" dirty="0"/>
                        <a:t>215,0 тыс. руб. на 1 га </a:t>
                      </a:r>
                    </a:p>
                    <a:p>
                      <a:pPr algn="ctr"/>
                      <a:r>
                        <a:rPr lang="ru-RU" sz="1200" baseline="0" dirty="0"/>
                        <a:t>при закладке</a:t>
                      </a:r>
                    </a:p>
                    <a:p>
                      <a:pPr algn="ctr"/>
                      <a:r>
                        <a:rPr lang="ru-RU" sz="1200" baseline="0" dirty="0"/>
                        <a:t> </a:t>
                      </a:r>
                    </a:p>
                    <a:p>
                      <a:pPr algn="ctr"/>
                      <a:r>
                        <a:rPr lang="ru-RU" sz="1200" baseline="0" dirty="0"/>
                        <a:t>100,0 тыс. руб. на 1 га ухода</a:t>
                      </a:r>
                    </a:p>
                    <a:p>
                      <a:pPr algn="ctr"/>
                      <a:endParaRPr lang="ru-RU" sz="1200" baseline="0" dirty="0"/>
                    </a:p>
                    <a:p>
                      <a:pPr algn="ctr"/>
                      <a:r>
                        <a:rPr lang="ru-RU" sz="1200" baseline="0" dirty="0"/>
                        <a:t>60,0 тыс. руб. за 1га раскорчевки</a:t>
                      </a:r>
                    </a:p>
                    <a:p>
                      <a:pPr algn="ctr"/>
                      <a:r>
                        <a:rPr lang="ru-RU" sz="1200" dirty="0"/>
                        <a:t> 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61" marB="3616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843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270733" y="622792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endParaRPr lang="ru-RU" altLang="ru-RU" sz="5062" b="1" dirty="0">
              <a:solidFill>
                <a:sysClr val="window" lastClr="FFFFFF"/>
              </a:solidFill>
              <a:latin typeface="+mn-lt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879246CD-51B2-42E6-8409-B1777053DD66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РАСТЕНИЕВОДСТВО</a:t>
            </a:r>
          </a:p>
        </p:txBody>
      </p:sp>
      <p:graphicFrame>
        <p:nvGraphicFramePr>
          <p:cNvPr id="9" name="Содержимое 3">
            <a:extLst>
              <a:ext uri="{FF2B5EF4-FFF2-40B4-BE49-F238E27FC236}">
                <a16:creationId xmlns:a16="http://schemas.microsoft.com/office/drawing/2014/main" id="{55DE71A3-B424-488A-BCC0-8695ED0F5144}"/>
              </a:ext>
            </a:extLst>
          </p:cNvPr>
          <p:cNvGraphicFramePr>
            <a:graphicFrameLocks/>
          </p:cNvGraphicFramePr>
          <p:nvPr/>
        </p:nvGraphicFramePr>
        <p:xfrm>
          <a:off x="412002" y="2316800"/>
          <a:ext cx="11567476" cy="429305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0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5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8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2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№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Наименование субсидии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Условия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Размер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18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400" dirty="0"/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Реализация подпрограммы «Развитие</a:t>
                      </a:r>
                      <a:r>
                        <a:rPr lang="ru-RU" sz="1300" baseline="0" dirty="0"/>
                        <a:t> мелиорации земель с/</a:t>
                      </a:r>
                      <a:r>
                        <a:rPr lang="ru-RU" sz="1300" baseline="0" dirty="0" err="1"/>
                        <a:t>х</a:t>
                      </a:r>
                      <a:r>
                        <a:rPr lang="ru-RU" sz="1300" baseline="0" dirty="0"/>
                        <a:t> назначения   в РБ</a:t>
                      </a:r>
                      <a:r>
                        <a:rPr lang="ru-RU" sz="1300" dirty="0"/>
                        <a:t>»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marL="0" indent="0" algn="just">
                        <a:buAutoNum type="arabicPeriod"/>
                      </a:pPr>
                      <a:r>
                        <a:rPr lang="ru-RU" sz="1300" dirty="0"/>
                        <a:t>Гидромелиоративные</a:t>
                      </a:r>
                      <a:r>
                        <a:rPr lang="ru-RU" sz="1300" baseline="0" dirty="0"/>
                        <a:t> мероприятия (строительство, реконструкция и оросительных и осушительных систем, приобретение машин, установок, дождевальных и поливных аппаратов, насосных станций)</a:t>
                      </a:r>
                    </a:p>
                    <a:p>
                      <a:pPr marL="0" indent="0" algn="just">
                        <a:buNone/>
                      </a:pPr>
                      <a:endParaRPr lang="ru-RU" sz="1300" baseline="0" dirty="0"/>
                    </a:p>
                    <a:p>
                      <a:pPr marL="0" indent="0" algn="just">
                        <a:buNone/>
                      </a:pPr>
                      <a:r>
                        <a:rPr lang="ru-RU" sz="1300" baseline="0" dirty="0"/>
                        <a:t>2.</a:t>
                      </a:r>
                      <a:r>
                        <a:rPr lang="ru-RU" sz="1300" kern="1200" baseline="0" dirty="0"/>
                        <a:t>Культуртехнические мероприятия на выбывших сельскохозяйственных угодьях, вовлекаемых в сельскохозяйственный оборот, </a:t>
                      </a:r>
                      <a:r>
                        <a:rPr lang="ru-RU" sz="1300" baseline="0" dirty="0"/>
                        <a:t>в том числе:</a:t>
                      </a:r>
                    </a:p>
                    <a:p>
                      <a:pPr marL="0" indent="0" algn="just">
                        <a:buNone/>
                      </a:pPr>
                      <a:endParaRPr lang="ru-RU" sz="1300" baseline="0" dirty="0"/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300" dirty="0"/>
                        <a:t>- Расчистка мелиорируемых земель от древесной и травянистой растительности,</a:t>
                      </a:r>
                      <a:r>
                        <a:rPr lang="ru-RU" sz="1300" baseline="0" dirty="0"/>
                        <a:t> кочек, пней и мха, а также от камней и иных предметов;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1300" baseline="0" dirty="0"/>
                        <a:t>- Рыхление, </a:t>
                      </a:r>
                      <a:r>
                        <a:rPr lang="ru-RU" sz="1300" baseline="0" dirty="0" err="1"/>
                        <a:t>пескование</a:t>
                      </a:r>
                      <a:r>
                        <a:rPr lang="ru-RU" sz="1300" baseline="0" dirty="0"/>
                        <a:t>, </a:t>
                      </a:r>
                      <a:r>
                        <a:rPr lang="ru-RU" sz="1300" baseline="0" dirty="0" err="1"/>
                        <a:t>глинование</a:t>
                      </a:r>
                      <a:r>
                        <a:rPr lang="ru-RU" sz="1300" baseline="0" dirty="0"/>
                        <a:t>, землевание плантаж и первичная обработка почвы;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ru-RU" sz="1300" baseline="0" dirty="0"/>
                        <a:t>- </a:t>
                      </a:r>
                      <a:r>
                        <a:rPr lang="ru-RU" sz="1300" kern="1200" baseline="0" dirty="0"/>
                        <a:t>Внесение </a:t>
                      </a:r>
                      <a:r>
                        <a:rPr lang="ru-RU" sz="1300" kern="1200" baseline="0" dirty="0" err="1"/>
                        <a:t>мелиорантов</a:t>
                      </a:r>
                      <a:r>
                        <a:rPr lang="ru-RU" sz="1300" kern="1200" baseline="0" dirty="0"/>
                        <a:t>, понижающих кислотность почв.</a:t>
                      </a:r>
                      <a:endParaRPr lang="ru-RU" sz="13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50%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95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>
            <a:extLst>
              <a:ext uri="{FF2B5EF4-FFF2-40B4-BE49-F238E27FC236}">
                <a16:creationId xmlns:a16="http://schemas.microsoft.com/office/drawing/2014/main" id="{7D7C3E99-7719-40E0-AE4E-1C2AF04F2C4B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F389A7CD-CE55-42F1-95BC-D74185BAD740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РАСТЕНИЕВОДСТВО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9C21E9-5768-47AD-B419-EE53ACB78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graphicFrame>
        <p:nvGraphicFramePr>
          <p:cNvPr id="5" name="Содержимое 3">
            <a:extLst>
              <a:ext uri="{FF2B5EF4-FFF2-40B4-BE49-F238E27FC236}">
                <a16:creationId xmlns:a16="http://schemas.microsoft.com/office/drawing/2014/main" id="{8EF56697-D71F-4ADB-A881-3B65F28E8B29}"/>
              </a:ext>
            </a:extLst>
          </p:cNvPr>
          <p:cNvGraphicFramePr>
            <a:graphicFrameLocks/>
          </p:cNvGraphicFramePr>
          <p:nvPr/>
        </p:nvGraphicFramePr>
        <p:xfrm>
          <a:off x="412002" y="2316800"/>
          <a:ext cx="11567476" cy="401909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0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65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8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7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96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dirty="0"/>
                        <a:t>№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Наименование субсидии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Условия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500" dirty="0"/>
                        <a:t>Размер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94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/>
                      <a:r>
                        <a:rPr lang="ru-RU" sz="1300" b="1" dirty="0">
                          <a:latin typeface="Times New Roman" pitchFamily="18" charset="0"/>
                          <a:cs typeface="Times New Roman" pitchFamily="18" charset="0"/>
                        </a:rPr>
                        <a:t>Возмещение части затрат на производство и реализацию зерновых культур</a:t>
                      </a:r>
                    </a:p>
                    <a:p>
                      <a:pPr algn="ctr"/>
                      <a:r>
                        <a:rPr lang="ru-RU" sz="1300" b="0" i="0" kern="1200" dirty="0">
                          <a:solidFill>
                            <a:schemeClr val="dk1"/>
                          </a:solidFill>
                          <a:effectLst/>
                          <a:latin typeface="Rockwell"/>
                          <a:ea typeface="+mn-ea"/>
                          <a:cs typeface="+mn-cs"/>
                        </a:rPr>
                        <a:t>31.03.2025–11.04.2025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>
                        <a:spcBef>
                          <a:spcPts val="1200"/>
                        </a:spcBef>
                      </a:pPr>
                      <a:r>
                        <a:rPr lang="ru-RU" sz="1300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Документы, подтверждающие 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 реализации зерновых культур 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собственного производства (договора, счета-фактуры, платежные документы)</a:t>
                      </a:r>
                    </a:p>
                    <a:p>
                      <a:pPr algn="ctr">
                        <a:spcBef>
                          <a:spcPts val="1200"/>
                        </a:spcBef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Товаросопроводительный документ 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партию зерна или партию продуктов переработки зерна, оформленный в соответствии с Правилами оформления 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СДИЗ в ФГИС «Зерно» 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just">
                        <a:buAutoNum type="arabicPeriod"/>
                      </a:pPr>
                      <a:endParaRPr lang="ru-RU" sz="1300" kern="1200" baseline="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2323" marR="72323" marT="36153" marB="36153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ockwell"/>
                        </a:defRPr>
                      </a:lvl9pPr>
                    </a:lstStyle>
                    <a:p>
                      <a:pPr algn="ctr">
                        <a:spcBef>
                          <a:spcPts val="1200"/>
                        </a:spcBef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Ставка – 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1064 руб./тонна</a:t>
                      </a:r>
                    </a:p>
                    <a:p>
                      <a:pPr algn="ctr">
                        <a:spcBef>
                          <a:spcPts val="1200"/>
                        </a:spcBef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Ставка для СХТП, 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страховавших 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посевы в прошлом году – 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744,8 руб./тонна</a:t>
                      </a:r>
                    </a:p>
                    <a:p>
                      <a:pPr algn="ctr"/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323" marR="72323" marT="36153" marB="36153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75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араллелограмм 1">
            <a:extLst>
              <a:ext uri="{FF2B5EF4-FFF2-40B4-BE49-F238E27FC236}">
                <a16:creationId xmlns:a16="http://schemas.microsoft.com/office/drawing/2014/main" id="{7D7C3E99-7719-40E0-AE4E-1C2AF04F2C4B}"/>
              </a:ext>
            </a:extLst>
          </p:cNvPr>
          <p:cNvSpPr/>
          <p:nvPr/>
        </p:nvSpPr>
        <p:spPr>
          <a:xfrm>
            <a:off x="-610108" y="-132709"/>
            <a:ext cx="9469894" cy="1876825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7">
            <a:extLst>
              <a:ext uri="{FF2B5EF4-FFF2-40B4-BE49-F238E27FC236}">
                <a16:creationId xmlns:a16="http://schemas.microsoft.com/office/drawing/2014/main" id="{F389A7CD-CE55-42F1-95BC-D74185BAD740}"/>
              </a:ext>
            </a:extLst>
          </p:cNvPr>
          <p:cNvSpPr txBox="1">
            <a:spLocks/>
          </p:cNvSpPr>
          <p:nvPr/>
        </p:nvSpPr>
        <p:spPr bwMode="auto">
          <a:xfrm>
            <a:off x="412001" y="645637"/>
            <a:ext cx="8575809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algn="l" defTabSz="964326">
              <a:defRPr/>
            </a:pPr>
            <a:r>
              <a:rPr lang="ru-RU" altLang="ru-RU" sz="5062" b="1" dirty="0">
                <a:solidFill>
                  <a:srgbClr val="FBBF09"/>
                </a:solidFill>
                <a:latin typeface="+mn-lt"/>
              </a:rPr>
              <a:t>ЗА 2025 ГОД ГБУ ИМЦ В ТАРБАГАТАЙСКОМ РАЙОНЕ</a:t>
            </a: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9C21E9-5768-47AD-B419-EE53ACB78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7C3982-17C1-4A22-A6DB-8D1A18E1E9B7}"/>
              </a:ext>
            </a:extLst>
          </p:cNvPr>
          <p:cNvSpPr txBox="1"/>
          <p:nvPr/>
        </p:nvSpPr>
        <p:spPr>
          <a:xfrm>
            <a:off x="1100783" y="2392189"/>
            <a:ext cx="11652357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Разработано 2 ТЭО для ЦЗН для получение государственной поддержки для безработных граждан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Зарегистрировано 5 ИП с видом ОКВЭД сельское хозяйство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Разработано 2 бизнес плана для участия в гранте «</a:t>
            </a:r>
            <a:r>
              <a:rPr lang="ru-RU" dirty="0" err="1"/>
              <a:t>Агростартап</a:t>
            </a:r>
            <a:r>
              <a:rPr lang="ru-RU" dirty="0"/>
              <a:t>» по линии МСХ РБ  (на сумму гранта 8,0 млн. </a:t>
            </a:r>
            <a:r>
              <a:rPr lang="ru-RU" dirty="0" err="1"/>
              <a:t>руб</a:t>
            </a:r>
            <a:r>
              <a:rPr lang="ru-RU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Проведено 3 семинара по Государственной поддержки АПК В РБ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Консультации по государственным поддержкам АПК-740 ед.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Разработано 13 ТЭО для получения государственной поддержки (социальный контракт)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Сдано 420 отчётов для СХТП в ФНС, СФР, Росстат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Подготовка пакета документов и помощь подачи электронных заявок через портал электронный бюджет: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Субсидии по КРС-7 заявок (получено 1234,0 </a:t>
            </a:r>
            <a:r>
              <a:rPr lang="ru-RU" dirty="0" err="1"/>
              <a:t>тыс.руб</a:t>
            </a:r>
            <a:r>
              <a:rPr lang="ru-RU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Субсидии по овцеводству -2 заявки (получено 1324 </a:t>
            </a:r>
            <a:r>
              <a:rPr lang="ru-RU" dirty="0" err="1"/>
              <a:t>тыс.руб</a:t>
            </a:r>
            <a:r>
              <a:rPr lang="ru-RU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Субсидии по растениеводству-3 заявки (получено 1677,0 </a:t>
            </a:r>
            <a:r>
              <a:rPr lang="ru-RU" dirty="0" err="1"/>
              <a:t>тыс.руб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5305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F879F8E-C6B9-4628-9AFC-EAF78D88F2C4}"/>
              </a:ext>
            </a:extLst>
          </p:cNvPr>
          <p:cNvSpPr/>
          <p:nvPr/>
        </p:nvSpPr>
        <p:spPr>
          <a:xfrm>
            <a:off x="216884" y="6216910"/>
            <a:ext cx="12424979" cy="774608"/>
          </a:xfrm>
          <a:prstGeom prst="rect">
            <a:avLst/>
          </a:prstGeom>
          <a:solidFill>
            <a:srgbClr val="B8D15B"/>
          </a:solidFill>
          <a:ln>
            <a:solidFill>
              <a:srgbClr val="9ABC4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531" dirty="0"/>
          </a:p>
        </p:txBody>
      </p:sp>
      <p:pic>
        <p:nvPicPr>
          <p:cNvPr id="37891" name="Рисунок 1">
            <a:extLst>
              <a:ext uri="{FF2B5EF4-FFF2-40B4-BE49-F238E27FC236}">
                <a16:creationId xmlns:a16="http://schemas.microsoft.com/office/drawing/2014/main" id="{5F02F877-B7CC-4410-95DC-71692DAD9F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8292" y="193924"/>
            <a:ext cx="1518726" cy="137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Прямоугольник 8">
            <a:extLst>
              <a:ext uri="{FF2B5EF4-FFF2-40B4-BE49-F238E27FC236}">
                <a16:creationId xmlns:a16="http://schemas.microsoft.com/office/drawing/2014/main" id="{AD572071-0DA8-4A16-995C-8835C5E7E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53" y="6357589"/>
            <a:ext cx="2544821" cy="43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633"/>
              </a:spcAft>
              <a:buNone/>
            </a:pPr>
            <a:r>
              <a:rPr lang="en-US" altLang="ru-RU" sz="2249">
                <a:latin typeface="Arial" panose="020B0604020202020204" pitchFamily="34" charset="0"/>
                <a:hlinkClick r:id="rId4"/>
              </a:rPr>
              <a:t>www.</a:t>
            </a:r>
            <a:r>
              <a:rPr lang="ru-RU" altLang="ru-RU" sz="2249">
                <a:latin typeface="Arial" panose="020B0604020202020204" pitchFamily="34" charset="0"/>
                <a:hlinkClick r:id="rId4"/>
              </a:rPr>
              <a:t>имцрб.рф</a:t>
            </a:r>
            <a:endParaRPr lang="ru-RU" altLang="ru-RU" sz="2249">
              <a:latin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D7A250F-5724-4604-9111-A4F2801238EE}"/>
              </a:ext>
            </a:extLst>
          </p:cNvPr>
          <p:cNvSpPr/>
          <p:nvPr/>
        </p:nvSpPr>
        <p:spPr>
          <a:xfrm>
            <a:off x="1139942" y="355590"/>
            <a:ext cx="10578866" cy="10444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187" b="1" dirty="0">
                <a:solidFill>
                  <a:schemeClr val="accent6">
                    <a:lumMod val="75000"/>
                  </a:schemeClr>
                </a:solidFill>
              </a:rPr>
              <a:t>Благодарим за внимание!</a:t>
            </a:r>
          </a:p>
        </p:txBody>
      </p:sp>
      <p:sp>
        <p:nvSpPr>
          <p:cNvPr id="37896" name="Прямоугольник 2">
            <a:extLst>
              <a:ext uri="{FF2B5EF4-FFF2-40B4-BE49-F238E27FC236}">
                <a16:creationId xmlns:a16="http://schemas.microsoft.com/office/drawing/2014/main" id="{03DB3212-4B62-4BFB-B914-1BAF5F10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0483" y="2236011"/>
            <a:ext cx="8913572" cy="320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531" b="1" dirty="0">
                <a:solidFill>
                  <a:srgbClr val="555555"/>
                </a:solidFill>
                <a:latin typeface="Georgia" panose="02040502050405020303" pitchFamily="18" charset="0"/>
              </a:rPr>
              <a:t>Государственное бюджетное учреждение </a:t>
            </a:r>
            <a:br>
              <a:rPr lang="ru-RU" altLang="ru-RU" sz="2531" b="1" dirty="0">
                <a:solidFill>
                  <a:srgbClr val="555555"/>
                </a:solidFill>
                <a:latin typeface="Georgia" panose="02040502050405020303" pitchFamily="18" charset="0"/>
              </a:rPr>
            </a:br>
            <a:r>
              <a:rPr lang="ru-RU" altLang="ru-RU" sz="2531" b="1" dirty="0">
                <a:solidFill>
                  <a:srgbClr val="555555"/>
                </a:solidFill>
                <a:latin typeface="Georgia" panose="02040502050405020303" pitchFamily="18" charset="0"/>
              </a:rPr>
              <a:t>Республики Бурятия</a:t>
            </a:r>
            <a:br>
              <a:rPr lang="ru-RU" altLang="ru-RU" sz="2531" b="1" dirty="0">
                <a:latin typeface="Georgia" panose="02040502050405020303" pitchFamily="18" charset="0"/>
              </a:rPr>
            </a:br>
            <a:r>
              <a:rPr lang="ru-RU" altLang="ru-RU" sz="2531" b="1" dirty="0">
                <a:solidFill>
                  <a:srgbClr val="555555"/>
                </a:solidFill>
                <a:latin typeface="Georgia" panose="02040502050405020303" pitchFamily="18" charset="0"/>
              </a:rPr>
              <a:t>«Информационно-методологический центр Республики Бурятия»</a:t>
            </a:r>
            <a:br>
              <a:rPr lang="ru-RU" altLang="ru-RU" sz="2531" b="1" dirty="0">
                <a:latin typeface="Georgia" panose="02040502050405020303" pitchFamily="18" charset="0"/>
              </a:rPr>
            </a:br>
            <a:r>
              <a:rPr lang="ru-RU" altLang="ru-RU" sz="2531" dirty="0">
                <a:solidFill>
                  <a:srgbClr val="555555"/>
                </a:solidFill>
                <a:latin typeface="Georgia" panose="02040502050405020303" pitchFamily="18" charset="0"/>
              </a:rPr>
              <a:t>670034, Республика Бурятия, г. Улан-Удэ</a:t>
            </a:r>
            <a:br>
              <a:rPr lang="ru-RU" altLang="ru-RU" sz="2531" dirty="0">
                <a:latin typeface="Georgia" panose="02040502050405020303" pitchFamily="18" charset="0"/>
              </a:rPr>
            </a:br>
            <a:r>
              <a:rPr lang="ru-RU" altLang="ru-RU" sz="2531" dirty="0">
                <a:solidFill>
                  <a:srgbClr val="555555"/>
                </a:solidFill>
                <a:latin typeface="Georgia" panose="02040502050405020303" pitchFamily="18" charset="0"/>
              </a:rPr>
              <a:t>ул. </a:t>
            </a:r>
            <a:r>
              <a:rPr lang="ru-RU" altLang="ru-RU" sz="2531" dirty="0" err="1">
                <a:solidFill>
                  <a:srgbClr val="555555"/>
                </a:solidFill>
                <a:latin typeface="Georgia" panose="02040502050405020303" pitchFamily="18" charset="0"/>
              </a:rPr>
              <a:t>Хахалова</a:t>
            </a:r>
            <a:r>
              <a:rPr lang="ru-RU" altLang="ru-RU" sz="2531" dirty="0">
                <a:solidFill>
                  <a:srgbClr val="555555"/>
                </a:solidFill>
                <a:latin typeface="Georgia" panose="02040502050405020303" pitchFamily="18" charset="0"/>
              </a:rPr>
              <a:t>, 4а</a:t>
            </a:r>
            <a:br>
              <a:rPr lang="ru-RU" altLang="ru-RU" sz="2531" dirty="0">
                <a:latin typeface="Georgia" panose="02040502050405020303" pitchFamily="18" charset="0"/>
              </a:rPr>
            </a:br>
            <a:br>
              <a:rPr lang="ru-RU" altLang="ru-RU" sz="2531" dirty="0">
                <a:latin typeface="Georgia" panose="02040502050405020303" pitchFamily="18" charset="0"/>
              </a:rPr>
            </a:br>
            <a:endParaRPr lang="ru-RU" altLang="ru-RU" sz="2531" dirty="0">
              <a:latin typeface="Georgia" panose="02040502050405020303" pitchFamily="18" charset="0"/>
            </a:endParaRPr>
          </a:p>
        </p:txBody>
      </p:sp>
      <p:sp>
        <p:nvSpPr>
          <p:cNvPr id="37897" name="Прямоугольник 1">
            <a:extLst>
              <a:ext uri="{FF2B5EF4-FFF2-40B4-BE49-F238E27FC236}">
                <a16:creationId xmlns:a16="http://schemas.microsoft.com/office/drawing/2014/main" id="{4CC9D7F5-B836-4104-9AAE-DBB64057DF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466" y="6348661"/>
            <a:ext cx="1608710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531" dirty="0">
                <a:latin typeface="Arial" panose="020B0604020202020204" pitchFamily="34" charset="0"/>
              </a:rPr>
              <a:t>ГБУ ИМЦ</a:t>
            </a:r>
          </a:p>
        </p:txBody>
      </p:sp>
      <p:pic>
        <p:nvPicPr>
          <p:cNvPr id="37898" name="Picture 16" descr="Значок вк (вконтакте) в png формате">
            <a:extLst>
              <a:ext uri="{FF2B5EF4-FFF2-40B4-BE49-F238E27FC236}">
                <a16:creationId xmlns:a16="http://schemas.microsoft.com/office/drawing/2014/main" id="{08891BF7-4168-49CC-A1F8-CC0B9E1BC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045" y="6410004"/>
            <a:ext cx="388420" cy="388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BB05E2-4084-40C1-B4CD-5564733068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22" y="1244463"/>
            <a:ext cx="1934680" cy="469713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37317" y="1990607"/>
            <a:ext cx="4434189" cy="5175051"/>
            <a:chOff x="-36513" y="1887493"/>
            <a:chExt cx="4204499" cy="4906984"/>
          </a:xfrm>
        </p:grpSpPr>
        <p:sp>
          <p:nvSpPr>
            <p:cNvPr id="6" name="Line 29"/>
            <p:cNvSpPr>
              <a:spLocks noChangeShapeType="1"/>
            </p:cNvSpPr>
            <p:nvPr/>
          </p:nvSpPr>
          <p:spPr bwMode="gray">
            <a:xfrm flipH="1">
              <a:off x="2814" y="6365566"/>
              <a:ext cx="3036678" cy="246217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7" name="Line 30"/>
            <p:cNvSpPr>
              <a:spLocks noChangeShapeType="1"/>
            </p:cNvSpPr>
            <p:nvPr/>
          </p:nvSpPr>
          <p:spPr bwMode="gray">
            <a:xfrm flipH="1">
              <a:off x="2814" y="3739251"/>
              <a:ext cx="656579" cy="2872533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1" name="Line 34"/>
            <p:cNvSpPr>
              <a:spLocks noChangeShapeType="1"/>
            </p:cNvSpPr>
            <p:nvPr/>
          </p:nvSpPr>
          <p:spPr bwMode="gray">
            <a:xfrm flipH="1">
              <a:off x="2814" y="3511842"/>
              <a:ext cx="1793624" cy="3099940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2" name="Line 35"/>
            <p:cNvSpPr>
              <a:spLocks noChangeShapeType="1"/>
            </p:cNvSpPr>
            <p:nvPr/>
          </p:nvSpPr>
          <p:spPr bwMode="gray">
            <a:xfrm flipH="1">
              <a:off x="2814" y="5375568"/>
              <a:ext cx="3118750" cy="1236215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3" name="Line 36"/>
            <p:cNvSpPr>
              <a:spLocks noChangeShapeType="1"/>
            </p:cNvSpPr>
            <p:nvPr/>
          </p:nvSpPr>
          <p:spPr bwMode="gray">
            <a:xfrm flipH="1">
              <a:off x="2814" y="1887493"/>
              <a:ext cx="2010772" cy="4724290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4" name="Line 37"/>
            <p:cNvSpPr>
              <a:spLocks noChangeShapeType="1"/>
            </p:cNvSpPr>
            <p:nvPr/>
          </p:nvSpPr>
          <p:spPr bwMode="gray">
            <a:xfrm flipH="1">
              <a:off x="2814" y="3316921"/>
              <a:ext cx="2487819" cy="3294862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gray">
            <a:xfrm flipH="1">
              <a:off x="2814" y="4681373"/>
              <a:ext cx="3065745" cy="1930410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6" name="Line 39"/>
            <p:cNvSpPr>
              <a:spLocks noChangeShapeType="1"/>
            </p:cNvSpPr>
            <p:nvPr/>
          </p:nvSpPr>
          <p:spPr bwMode="gray">
            <a:xfrm flipH="1">
              <a:off x="2814" y="5808158"/>
              <a:ext cx="4165172" cy="803625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3" name="Line 42"/>
            <p:cNvSpPr>
              <a:spLocks noChangeShapeType="1"/>
            </p:cNvSpPr>
            <p:nvPr/>
          </p:nvSpPr>
          <p:spPr bwMode="gray">
            <a:xfrm flipH="1">
              <a:off x="-36513" y="4250234"/>
              <a:ext cx="2708447" cy="2544243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AutoShape 31"/>
          <p:cNvSpPr>
            <a:spLocks noChangeArrowheads="1"/>
          </p:cNvSpPr>
          <p:nvPr/>
        </p:nvSpPr>
        <p:spPr bwMode="gray">
          <a:xfrm>
            <a:off x="1895767" y="3467468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gray">
          <a:xfrm>
            <a:off x="2773948" y="4289748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0" name="AutoShape 33"/>
          <p:cNvSpPr>
            <a:spLocks noChangeArrowheads="1"/>
          </p:cNvSpPr>
          <p:nvPr/>
        </p:nvSpPr>
        <p:spPr bwMode="gray">
          <a:xfrm>
            <a:off x="3307710" y="5497925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952" y="4799758"/>
            <a:ext cx="2479621" cy="2432893"/>
            <a:chOff x="2617" y="4551130"/>
            <a:chExt cx="2351177" cy="2306870"/>
          </a:xfrm>
          <a:solidFill>
            <a:srgbClr val="0170C1"/>
          </a:solidFill>
        </p:grpSpPr>
        <p:sp>
          <p:nvSpPr>
            <p:cNvPr id="34" name="Arc 43"/>
            <p:cNvSpPr/>
            <p:nvPr/>
          </p:nvSpPr>
          <p:spPr bwMode="gray">
            <a:xfrm>
              <a:off x="2617" y="4551130"/>
              <a:ext cx="2351177" cy="230687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 w="76200">
              <a:solidFill>
                <a:srgbClr val="E8E8E6"/>
              </a:solidFill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6" name="Text Box 45"/>
            <p:cNvSpPr txBox="1">
              <a:spLocks noChangeArrowheads="1"/>
            </p:cNvSpPr>
            <p:nvPr/>
          </p:nvSpPr>
          <p:spPr bwMode="gray">
            <a:xfrm>
              <a:off x="102992" y="5646057"/>
              <a:ext cx="1401860" cy="78795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zh-CN" sz="2400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ГБУ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zh-CN" sz="2400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ИМЦ РБ</a:t>
              </a:r>
              <a:endParaRPr lang="zh-CN" altLang="en-US" sz="2400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22" name="AutoShape 50"/>
          <p:cNvSpPr>
            <a:spLocks noChangeArrowheads="1"/>
          </p:cNvSpPr>
          <p:nvPr/>
        </p:nvSpPr>
        <p:spPr bwMode="gray">
          <a:xfrm>
            <a:off x="4349988" y="5681857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6" name="AutoShape 55"/>
          <p:cNvSpPr>
            <a:spLocks noChangeArrowheads="1"/>
          </p:cNvSpPr>
          <p:nvPr/>
        </p:nvSpPr>
        <p:spPr bwMode="gray">
          <a:xfrm>
            <a:off x="1930029" y="1381109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7" name="AutoShape 56"/>
          <p:cNvSpPr>
            <a:spLocks noChangeArrowheads="1"/>
          </p:cNvSpPr>
          <p:nvPr/>
        </p:nvSpPr>
        <p:spPr bwMode="gray">
          <a:xfrm>
            <a:off x="2481822" y="2931903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BBF09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8" name="AutoShape 57"/>
          <p:cNvSpPr>
            <a:spLocks noChangeArrowheads="1"/>
          </p:cNvSpPr>
          <p:nvPr/>
        </p:nvSpPr>
        <p:spPr bwMode="gray">
          <a:xfrm>
            <a:off x="3158041" y="4421386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9" name="AutoShape 58"/>
          <p:cNvSpPr>
            <a:spLocks noChangeArrowheads="1"/>
          </p:cNvSpPr>
          <p:nvPr/>
        </p:nvSpPr>
        <p:spPr bwMode="gray">
          <a:xfrm>
            <a:off x="669559" y="3682054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0" name="AutoShape 59"/>
          <p:cNvSpPr>
            <a:spLocks noChangeArrowheads="1"/>
          </p:cNvSpPr>
          <p:nvPr/>
        </p:nvSpPr>
        <p:spPr bwMode="gray">
          <a:xfrm>
            <a:off x="3233777" y="6597907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60276" y="1304948"/>
            <a:ext cx="8533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Разработано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703 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бизнес-плана и </a:t>
            </a:r>
            <a:r>
              <a:rPr lang="ru-RU" sz="14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тэо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. Из них  реализовано -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283</a:t>
            </a:r>
          </a:p>
          <a:p>
            <a:pPr lvl="0"/>
            <a:endParaRPr lang="ru-RU" sz="1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4" name="Content Placeholder 2"/>
          <p:cNvSpPr txBox="1"/>
          <p:nvPr/>
        </p:nvSpPr>
        <p:spPr>
          <a:xfrm>
            <a:off x="361950" y="269589"/>
            <a:ext cx="3067050" cy="30727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ГБУ ИМЦ РБ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02256" y="2373372"/>
            <a:ext cx="767433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Сформировано пакетов документов на господдержку </a:t>
            </a:r>
            <a:r>
              <a:rPr lang="ru-RU" sz="14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МСХиПРБ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 более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2817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 ед., в том числе на грант «</a:t>
            </a:r>
            <a:r>
              <a:rPr lang="ru-RU" sz="14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Агростартап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» - более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510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 ед. </a:t>
            </a:r>
          </a:p>
          <a:p>
            <a:pPr lvl="0" algn="just">
              <a:spcAft>
                <a:spcPts val="0"/>
              </a:spcAft>
            </a:pPr>
            <a:endParaRPr lang="ru-RU" sz="1400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7602" y="4967876"/>
            <a:ext cx="7289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Подготовлено пакетов документов для регистрации СПОК, КФХ и ИП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- 133 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ед</a:t>
            </a:r>
            <a:r>
              <a:rPr lang="ru-RU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9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Фото КФХ\Балсанов.JPG">
            <a:extLst>
              <a:ext uri="{FF2B5EF4-FFF2-40B4-BE49-F238E27FC236}">
                <a16:creationId xmlns:a16="http://schemas.microsoft.com/office/drawing/2014/main" id="{699243C2-ECB1-41C6-8E29-1F68321C0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43" y="-393088"/>
            <a:ext cx="12925986" cy="7625739"/>
          </a:xfrm>
          <a:prstGeom prst="rect">
            <a:avLst/>
          </a:prstGeom>
          <a:solidFill>
            <a:schemeClr val="accent1">
              <a:alpha val="37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8D8B71-C7DF-4A00-B93F-0905C0EC1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28826" y="-956711"/>
            <a:ext cx="15145752" cy="8752982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D02C97E-A0A3-4B37-BDF7-0631D20D0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2355" y="2284070"/>
            <a:ext cx="9674041" cy="266451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464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ПОДДЕРЖКА АГРОПРОМЫШЛЕННОГО КОМПЛЕКСА РЕСПУБЛИКИ БУРЯТИЯ</a:t>
            </a:r>
          </a:p>
        </p:txBody>
      </p:sp>
    </p:spTree>
    <p:extLst>
      <p:ext uri="{BB962C8B-B14F-4D97-AF65-F5344CB8AC3E}">
        <p14:creationId xmlns:p14="http://schemas.microsoft.com/office/powerpoint/2010/main" val="2405156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>
            <a:extLst>
              <a:ext uri="{FF2B5EF4-FFF2-40B4-BE49-F238E27FC236}">
                <a16:creationId xmlns:a16="http://schemas.microsoft.com/office/drawing/2014/main" id="{1614B57E-03E7-42ED-87F0-E31D3D64C054}"/>
              </a:ext>
            </a:extLst>
          </p:cNvPr>
          <p:cNvSpPr/>
          <p:nvPr/>
        </p:nvSpPr>
        <p:spPr>
          <a:xfrm>
            <a:off x="-610108" y="-132708"/>
            <a:ext cx="9469894" cy="2052402"/>
          </a:xfrm>
          <a:prstGeom prst="parallelogram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7">
            <a:extLst>
              <a:ext uri="{FF2B5EF4-FFF2-40B4-BE49-F238E27FC236}">
                <a16:creationId xmlns:a16="http://schemas.microsoft.com/office/drawing/2014/main" id="{F577B2B1-13A6-4190-92CE-7CFCBB2E876B}"/>
              </a:ext>
            </a:extLst>
          </p:cNvPr>
          <p:cNvSpPr txBox="1">
            <a:spLocks/>
          </p:cNvSpPr>
          <p:nvPr/>
        </p:nvSpPr>
        <p:spPr bwMode="auto">
          <a:xfrm>
            <a:off x="144556" y="497538"/>
            <a:ext cx="12870061" cy="79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435" tIns="48218" rIns="96435" bIns="4821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lvl="0" algn="l">
              <a:defRPr/>
            </a:pPr>
            <a:r>
              <a:rPr lang="ru-RU" altLang="ru-RU" sz="5062" b="1" dirty="0">
                <a:solidFill>
                  <a:sysClr val="window" lastClr="FFFFFF"/>
                </a:solidFill>
                <a:latin typeface="+mn-lt"/>
              </a:rPr>
              <a:t>Основные виды поддержки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2FF3924-2C40-4BA1-9DBD-34E081D53C90}"/>
              </a:ext>
            </a:extLst>
          </p:cNvPr>
          <p:cNvSpPr/>
          <p:nvPr/>
        </p:nvSpPr>
        <p:spPr>
          <a:xfrm rot="1404913">
            <a:off x="12240138" y="1509940"/>
            <a:ext cx="909838" cy="1500398"/>
          </a:xfrm>
          <a:prstGeom prst="ellipse">
            <a:avLst/>
          </a:prstGeom>
          <a:solidFill>
            <a:srgbClr val="3B9272"/>
          </a:solidFill>
          <a:ln>
            <a:solidFill>
              <a:srgbClr val="3B92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EB73786-1493-4CC7-9FD1-76A268503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8184" y="140466"/>
            <a:ext cx="1801452" cy="180145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63F29EF-1C88-4640-A721-11886323A9AD}"/>
              </a:ext>
            </a:extLst>
          </p:cNvPr>
          <p:cNvSpPr/>
          <p:nvPr/>
        </p:nvSpPr>
        <p:spPr>
          <a:xfrm>
            <a:off x="7625054" y="-132708"/>
            <a:ext cx="5785583" cy="240861"/>
          </a:xfrm>
          <a:prstGeom prst="rect">
            <a:avLst/>
          </a:prstGeom>
          <a:solidFill>
            <a:srgbClr val="3B9272"/>
          </a:solidFill>
          <a:ln>
            <a:solidFill>
              <a:srgbClr val="3B9272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5CE5BF14-DB20-4FEC-9F38-E983C409286E}"/>
              </a:ext>
            </a:extLst>
          </p:cNvPr>
          <p:cNvGraphicFramePr/>
          <p:nvPr/>
        </p:nvGraphicFramePr>
        <p:xfrm>
          <a:off x="597118" y="2063485"/>
          <a:ext cx="9920727" cy="4948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158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1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B250899-6E15-4223-B4FB-EFA7E8F729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1216" y="1388490"/>
            <a:ext cx="10125710" cy="1819325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altLang="ru-RU" sz="928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АГРОСТАРТАП</a:t>
            </a:r>
          </a:p>
          <a:p>
            <a:pPr>
              <a:spcBef>
                <a:spcPct val="0"/>
              </a:spcBef>
              <a:buFont typeface="Arial" charset="0"/>
              <a:buChar char="•"/>
              <a:defRPr/>
            </a:pPr>
            <a:endParaRPr lang="ru-RU" sz="6749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Прямоугольник 6">
            <a:extLst>
              <a:ext uri="{FF2B5EF4-FFF2-40B4-BE49-F238E27FC236}">
                <a16:creationId xmlns:a16="http://schemas.microsoft.com/office/drawing/2014/main" id="{B0C637A1-6F68-49DE-8651-DB2E7F7ED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7440" y="3866343"/>
            <a:ext cx="8415768" cy="1535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ru-RU" altLang="ru-RU" sz="3937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ПП РБ № 254 </a:t>
            </a:r>
          </a:p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ru-RU" altLang="ru-RU" sz="3937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от 21.05.2019 г.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EA0B7442-EE24-4736-90B1-98F1D21DEF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r="4607" b="4413"/>
          <a:stretch/>
        </p:blipFill>
        <p:spPr bwMode="auto">
          <a:xfrm>
            <a:off x="351" y="3818837"/>
            <a:ext cx="4270342" cy="3075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1E71232A-F983-4D27-8DE1-34C05F58C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68" y="582895"/>
            <a:ext cx="4220426" cy="3033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自定义 30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FFC000"/>
      </a:accent2>
      <a:accent3>
        <a:srgbClr val="3F3F3F"/>
      </a:accent3>
      <a:accent4>
        <a:srgbClr val="FFC000"/>
      </a:accent4>
      <a:accent5>
        <a:srgbClr val="3F3F3F"/>
      </a:accent5>
      <a:accent6>
        <a:srgbClr val="FFC000"/>
      </a:accent6>
      <a:hlink>
        <a:srgbClr val="3F3F3F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6116</Words>
  <Application>Microsoft Office PowerPoint</Application>
  <PresentationFormat>Произвольный</PresentationFormat>
  <Paragraphs>688</Paragraphs>
  <Slides>54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54</vt:i4>
      </vt:variant>
    </vt:vector>
  </HeadingPairs>
  <TitlesOfParts>
    <vt:vector size="67" baseType="lpstr">
      <vt:lpstr>微软雅黑</vt:lpstr>
      <vt:lpstr>Arial</vt:lpstr>
      <vt:lpstr>Calibri</vt:lpstr>
      <vt:lpstr>Calibri Light</vt:lpstr>
      <vt:lpstr>Cambria</vt:lpstr>
      <vt:lpstr>Franklin Gothic Book</vt:lpstr>
      <vt:lpstr>Georgia</vt:lpstr>
      <vt:lpstr>Roboto</vt:lpstr>
      <vt:lpstr>Rockwell</vt:lpstr>
      <vt:lpstr>Times New Roman</vt:lpstr>
      <vt:lpstr>Wingdings</vt:lpstr>
      <vt:lpstr>1_自定义设计方案</vt:lpstr>
      <vt:lpstr>Тема Office</vt:lpstr>
      <vt:lpstr>Презентация PowerPoint</vt:lpstr>
      <vt:lpstr>Информационно-методологический  центр </vt:lpstr>
      <vt:lpstr>Информационно-методологический  центр Филиалы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Порядок и сроки проведения</vt:lpstr>
      <vt:lpstr>Презентация PowerPoint</vt:lpstr>
      <vt:lpstr>Основные условия   для участия </vt:lpstr>
      <vt:lpstr>ПЕРЕЧЕНЬ ЗАТРАТ</vt:lpstr>
      <vt:lpstr>ПЕРЕЧЕНЬ ДОКУМЕНТОВ</vt:lpstr>
      <vt:lpstr>ОБЯЗАТЕЛЬСТВА  ИП/КФХ</vt:lpstr>
      <vt:lpstr>Презентация PowerPoint</vt:lpstr>
      <vt:lpstr>Порядок и сроки проведения</vt:lpstr>
      <vt:lpstr>РАЗМЕР ГРАНТА</vt:lpstr>
      <vt:lpstr>Презентация PowerPoint</vt:lpstr>
      <vt:lpstr>ПЕРЕЧЕНЬ ЗАТРАТ </vt:lpstr>
      <vt:lpstr>ОБЯЗАТЕЛЬСТВА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农业招商引资</dc:title>
  <dc:creator/>
  <cp:keywords>第一PPT模板网：www.1ppt.com</cp:keywords>
  <cp:lastModifiedBy/>
  <cp:revision>2</cp:revision>
  <dcterms:created xsi:type="dcterms:W3CDTF">2016-10-17T14:00:00Z</dcterms:created>
  <dcterms:modified xsi:type="dcterms:W3CDTF">2025-07-02T06:46:33Z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2052-11.1.0.7881</vt:lpwstr>
  </property>
</Properties>
</file>